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Lst>
  <p:sldSz cy="6858000" cx="12192000"/>
  <p:notesSz cx="6858000" cy="9144000"/>
  <p:embeddedFontLst>
    <p:embeddedFont>
      <p:font typeface="Open Sans"/>
      <p:regular r:id="rId16"/>
      <p:bold r:id="rId17"/>
      <p:italic r:id="rId18"/>
      <p:boldItalic r:id="rId1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20" roundtripDataSignature="AMtx7mgGRtc8Rur7yqrcirtblsR5GOwk4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customschemas.google.com/relationships/presentationmetadata" Target="metadata"/><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font" Target="fonts/OpenSans-bold.fntdata"/><Relationship Id="rId16" Type="http://schemas.openxmlformats.org/officeDocument/2006/relationships/font" Target="fonts/OpenSans-regular.fntdata"/><Relationship Id="rId5" Type="http://schemas.openxmlformats.org/officeDocument/2006/relationships/slide" Target="slides/slide1.xml"/><Relationship Id="rId19" Type="http://schemas.openxmlformats.org/officeDocument/2006/relationships/font" Target="fonts/OpenSans-boldItalic.fntdata"/><Relationship Id="rId6" Type="http://schemas.openxmlformats.org/officeDocument/2006/relationships/slide" Target="slides/slide2.xml"/><Relationship Id="rId18" Type="http://schemas.openxmlformats.org/officeDocument/2006/relationships/font" Target="fonts/OpenSans-italic.fntdata"/><Relationship Id="rId7" Type="http://schemas.openxmlformats.org/officeDocument/2006/relationships/slide" Target="slides/slide3.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 name="Shape 91"/>
        <p:cNvGrpSpPr/>
        <p:nvPr/>
      </p:nvGrpSpPr>
      <p:grpSpPr>
        <a:xfrm>
          <a:off x="0" y="0"/>
          <a:ext cx="0" cy="0"/>
          <a:chOff x="0" y="0"/>
          <a:chExt cx="0" cy="0"/>
        </a:xfrm>
      </p:grpSpPr>
      <p:sp>
        <p:nvSpPr>
          <p:cNvPr id="92" name="Google Shape;92;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3" name="Google Shape;93;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 name="Shape 103"/>
        <p:cNvGrpSpPr/>
        <p:nvPr/>
      </p:nvGrpSpPr>
      <p:grpSpPr>
        <a:xfrm>
          <a:off x="0" y="0"/>
          <a:ext cx="0" cy="0"/>
          <a:chOff x="0" y="0"/>
          <a:chExt cx="0" cy="0"/>
        </a:xfrm>
      </p:grpSpPr>
      <p:sp>
        <p:nvSpPr>
          <p:cNvPr id="104" name="Google Shape;104;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5" name="Google Shape;105;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6" name="Google Shape;116;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3" name="Shape 123"/>
        <p:cNvGrpSpPr/>
        <p:nvPr/>
      </p:nvGrpSpPr>
      <p:grpSpPr>
        <a:xfrm>
          <a:off x="0" y="0"/>
          <a:ext cx="0" cy="0"/>
          <a:chOff x="0" y="0"/>
          <a:chExt cx="0" cy="0"/>
        </a:xfrm>
      </p:grpSpPr>
      <p:sp>
        <p:nvSpPr>
          <p:cNvPr id="124" name="Google Shape;124;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5" name="Google Shape;125;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 name="Shape 133"/>
        <p:cNvGrpSpPr/>
        <p:nvPr/>
      </p:nvGrpSpPr>
      <p:grpSpPr>
        <a:xfrm>
          <a:off x="0" y="0"/>
          <a:ext cx="0" cy="0"/>
          <a:chOff x="0" y="0"/>
          <a:chExt cx="0" cy="0"/>
        </a:xfrm>
      </p:grpSpPr>
      <p:sp>
        <p:nvSpPr>
          <p:cNvPr id="134" name="Google Shape;134;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5" name="Google Shape;135;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5" name="Google Shape;145;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3" name="Google Shape;153;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 name="Shape 158"/>
        <p:cNvGrpSpPr/>
        <p:nvPr/>
      </p:nvGrpSpPr>
      <p:grpSpPr>
        <a:xfrm>
          <a:off x="0" y="0"/>
          <a:ext cx="0" cy="0"/>
          <a:chOff x="0" y="0"/>
          <a:chExt cx="0" cy="0"/>
        </a:xfrm>
      </p:grpSpPr>
      <p:sp>
        <p:nvSpPr>
          <p:cNvPr id="159" name="Google Shape;159;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0" name="Google Shape;160;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2" name="Google Shape;172;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6" name="Shape 176"/>
        <p:cNvGrpSpPr/>
        <p:nvPr/>
      </p:nvGrpSpPr>
      <p:grpSpPr>
        <a:xfrm>
          <a:off x="0" y="0"/>
          <a:ext cx="0" cy="0"/>
          <a:chOff x="0" y="0"/>
          <a:chExt cx="0" cy="0"/>
        </a:xfrm>
      </p:grpSpPr>
      <p:sp>
        <p:nvSpPr>
          <p:cNvPr id="177" name="Google Shape;177;g1bee2e80fd4_0_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78" name="Google Shape;178;g1bee2e80fd4_0_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12"/>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12"/>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4" name="Google Shape;14;p1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1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7" name="Shape 17"/>
        <p:cNvGrpSpPr/>
        <p:nvPr/>
      </p:nvGrpSpPr>
      <p:grpSpPr>
        <a:xfrm>
          <a:off x="0" y="0"/>
          <a:ext cx="0" cy="0"/>
          <a:chOff x="0" y="0"/>
          <a:chExt cx="0" cy="0"/>
        </a:xfrm>
      </p:grpSpPr>
      <p:sp>
        <p:nvSpPr>
          <p:cNvPr id="18" name="Google Shape;18;p1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1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0" name="Google Shape;20;p1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1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1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3" name="Shape 23"/>
        <p:cNvGrpSpPr/>
        <p:nvPr/>
      </p:nvGrpSpPr>
      <p:grpSpPr>
        <a:xfrm>
          <a:off x="0" y="0"/>
          <a:ext cx="0" cy="0"/>
          <a:chOff x="0" y="0"/>
          <a:chExt cx="0" cy="0"/>
        </a:xfrm>
      </p:grpSpPr>
      <p:sp>
        <p:nvSpPr>
          <p:cNvPr id="24" name="Google Shape;24;p14"/>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14"/>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26" name="Google Shape;26;p1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1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1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9" name="Shape 29"/>
        <p:cNvGrpSpPr/>
        <p:nvPr/>
      </p:nvGrpSpPr>
      <p:grpSpPr>
        <a:xfrm>
          <a:off x="0" y="0"/>
          <a:ext cx="0" cy="0"/>
          <a:chOff x="0" y="0"/>
          <a:chExt cx="0" cy="0"/>
        </a:xfrm>
      </p:grpSpPr>
      <p:sp>
        <p:nvSpPr>
          <p:cNvPr id="30" name="Google Shape;30;p1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15"/>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 name="Google Shape;32;p15"/>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 name="Google Shape;33;p1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1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1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6" name="Shape 36"/>
        <p:cNvGrpSpPr/>
        <p:nvPr/>
      </p:nvGrpSpPr>
      <p:grpSpPr>
        <a:xfrm>
          <a:off x="0" y="0"/>
          <a:ext cx="0" cy="0"/>
          <a:chOff x="0" y="0"/>
          <a:chExt cx="0" cy="0"/>
        </a:xfrm>
      </p:grpSpPr>
      <p:sp>
        <p:nvSpPr>
          <p:cNvPr id="37" name="Google Shape;37;p16"/>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16"/>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9" name="Google Shape;39;p16"/>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16"/>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1" name="Google Shape;41;p16"/>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 name="Google Shape;42;p1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1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1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5" name="Shape 45"/>
        <p:cNvGrpSpPr/>
        <p:nvPr/>
      </p:nvGrpSpPr>
      <p:grpSpPr>
        <a:xfrm>
          <a:off x="0" y="0"/>
          <a:ext cx="0" cy="0"/>
          <a:chOff x="0" y="0"/>
          <a:chExt cx="0" cy="0"/>
        </a:xfrm>
      </p:grpSpPr>
      <p:sp>
        <p:nvSpPr>
          <p:cNvPr id="46" name="Google Shape;46;p1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1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1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1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
        <p:nvSpPr>
          <p:cNvPr id="51" name="Google Shape;51;p1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1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1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19"/>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19"/>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7" name="Google Shape;57;p19"/>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8" name="Google Shape;58;p1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1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1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20"/>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20"/>
          <p:cNvSpPr/>
          <p:nvPr>
            <p:ph idx="2" type="pic"/>
          </p:nvPr>
        </p:nvSpPr>
        <p:spPr>
          <a:xfrm>
            <a:off x="5183188" y="987425"/>
            <a:ext cx="6172200" cy="4873625"/>
          </a:xfrm>
          <a:prstGeom prst="rect">
            <a:avLst/>
          </a:prstGeom>
          <a:noFill/>
          <a:ln>
            <a:noFill/>
          </a:ln>
        </p:spPr>
      </p:sp>
      <p:sp>
        <p:nvSpPr>
          <p:cNvPr id="64" name="Google Shape;64;p20"/>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2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2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2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2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21"/>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2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2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2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22"/>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22"/>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2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2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2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1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1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1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1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jpg"/><Relationship Id="rId4" Type="http://schemas.openxmlformats.org/officeDocument/2006/relationships/image" Target="../media/image1.png"/><Relationship Id="rId5" Type="http://schemas.openxmlformats.org/officeDocument/2006/relationships/image" Target="../media/image13.png"/><Relationship Id="rId6" Type="http://schemas.openxmlformats.org/officeDocument/2006/relationships/image" Target="../media/image12.png"/><Relationship Id="rId7" Type="http://schemas.openxmlformats.org/officeDocument/2006/relationships/image" Target="../media/image7.png"/><Relationship Id="rId8"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16.png"/><Relationship Id="rId4" Type="http://schemas.openxmlformats.org/officeDocument/2006/relationships/image" Target="../media/image15.png"/><Relationship Id="rId5" Type="http://schemas.openxmlformats.org/officeDocument/2006/relationships/image" Target="../media/image9.jpg"/><Relationship Id="rId6" Type="http://schemas.openxmlformats.org/officeDocument/2006/relationships/image" Target="../media/image11.jpg"/><Relationship Id="rId7" Type="http://schemas.openxmlformats.org/officeDocument/2006/relationships/image" Target="../media/image6.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10.png"/><Relationship Id="rId4" Type="http://schemas.openxmlformats.org/officeDocument/2006/relationships/image" Target="../media/image14.png"/><Relationship Id="rId5" Type="http://schemas.openxmlformats.org/officeDocument/2006/relationships/image" Target="../media/image2.png"/><Relationship Id="rId6"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17.png"/><Relationship Id="rId4" Type="http://schemas.openxmlformats.org/officeDocument/2006/relationships/image" Target="../media/image8.png"/><Relationship Id="rId5" Type="http://schemas.openxmlformats.org/officeDocument/2006/relationships/image" Target="../media/image18.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20.png"/><Relationship Id="rId4" Type="http://schemas.openxmlformats.org/officeDocument/2006/relationships/image" Target="../media/image19.png"/><Relationship Id="rId5" Type="http://schemas.openxmlformats.org/officeDocument/2006/relationships/image" Target="../media/image23.png"/><Relationship Id="rId6" Type="http://schemas.openxmlformats.org/officeDocument/2006/relationships/image" Target="../media/image24.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27.png"/><Relationship Id="rId4" Type="http://schemas.openxmlformats.org/officeDocument/2006/relationships/image" Target="../media/image21.png"/><Relationship Id="rId5" Type="http://schemas.openxmlformats.org/officeDocument/2006/relationships/image" Target="../media/image2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22.png"/><Relationship Id="rId4" Type="http://schemas.openxmlformats.org/officeDocument/2006/relationships/image" Target="../media/image26.png"/><Relationship Id="rId5" Type="http://schemas.openxmlformats.org/officeDocument/2006/relationships/image" Target="../media/image28.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30.jpg"/><Relationship Id="rId4" Type="http://schemas.openxmlformats.org/officeDocument/2006/relationships/image" Target="../media/image31.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3.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32.png"/><Relationship Id="rId4" Type="http://schemas.openxmlformats.org/officeDocument/2006/relationships/image" Target="../media/image33.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
          <p:cNvSpPr txBox="1"/>
          <p:nvPr>
            <p:ph type="ctrTitle"/>
          </p:nvPr>
        </p:nvSpPr>
        <p:spPr>
          <a:xfrm>
            <a:off x="1579317" y="-15159"/>
            <a:ext cx="9144000" cy="956958"/>
          </a:xfrm>
          <a:prstGeom prst="rect">
            <a:avLst/>
          </a:prstGeom>
          <a:noFill/>
          <a:ln>
            <a:noFill/>
          </a:ln>
        </p:spPr>
        <p:txBody>
          <a:bodyPr anchorCtr="0" anchor="b" bIns="45700" lIns="91425" spcFirstLastPara="1" rIns="91425" wrap="square" tIns="45700">
            <a:normAutofit/>
          </a:bodyPr>
          <a:lstStyle/>
          <a:p>
            <a:pPr indent="0" lvl="0" marL="0" rtl="0" algn="ctr">
              <a:lnSpc>
                <a:spcPct val="90000"/>
              </a:lnSpc>
              <a:spcBef>
                <a:spcPts val="0"/>
              </a:spcBef>
              <a:spcAft>
                <a:spcPts val="0"/>
              </a:spcAft>
              <a:buClr>
                <a:schemeClr val="dk1"/>
              </a:buClr>
              <a:buSzPts val="6000"/>
              <a:buFont typeface="Calibri"/>
              <a:buNone/>
            </a:pPr>
            <a:r>
              <a:rPr lang="en-US"/>
              <a:t>Eco At Goetre</a:t>
            </a:r>
            <a:endParaRPr/>
          </a:p>
        </p:txBody>
      </p:sp>
      <p:pic>
        <p:nvPicPr>
          <p:cNvPr descr="A picture containing text, clipart&#10;&#10;Description automatically generated" id="85" name="Google Shape;85;p1"/>
          <p:cNvPicPr preferRelativeResize="0"/>
          <p:nvPr/>
        </p:nvPicPr>
        <p:blipFill rotWithShape="1">
          <a:blip r:embed="rId3">
            <a:alphaModFix/>
          </a:blip>
          <a:srcRect b="0" l="0" r="0" t="0"/>
          <a:stretch/>
        </p:blipFill>
        <p:spPr>
          <a:xfrm>
            <a:off x="4247830" y="941799"/>
            <a:ext cx="3158450" cy="2617938"/>
          </a:xfrm>
          <a:prstGeom prst="rect">
            <a:avLst/>
          </a:prstGeom>
          <a:noFill/>
          <a:ln>
            <a:noFill/>
          </a:ln>
        </p:spPr>
      </p:pic>
      <p:pic>
        <p:nvPicPr>
          <p:cNvPr descr="Graphical user interface, website&#10;&#10;Description automatically generated" id="86" name="Google Shape;86;p1"/>
          <p:cNvPicPr preferRelativeResize="0"/>
          <p:nvPr/>
        </p:nvPicPr>
        <p:blipFill rotWithShape="1">
          <a:blip r:embed="rId4">
            <a:alphaModFix/>
          </a:blip>
          <a:srcRect b="10094" l="30918" r="14402" t="47030"/>
          <a:stretch/>
        </p:blipFill>
        <p:spPr>
          <a:xfrm>
            <a:off x="-383725" y="53235"/>
            <a:ext cx="4342936" cy="2617938"/>
          </a:xfrm>
          <a:prstGeom prst="rect">
            <a:avLst/>
          </a:prstGeom>
          <a:noFill/>
          <a:ln>
            <a:noFill/>
          </a:ln>
        </p:spPr>
      </p:pic>
      <p:pic>
        <p:nvPicPr>
          <p:cNvPr id="87" name="Google Shape;87;p1"/>
          <p:cNvPicPr preferRelativeResize="0"/>
          <p:nvPr/>
        </p:nvPicPr>
        <p:blipFill rotWithShape="1">
          <a:blip r:embed="rId5">
            <a:alphaModFix/>
          </a:blip>
          <a:srcRect b="23106" l="29456" r="33850" t="26665"/>
          <a:stretch/>
        </p:blipFill>
        <p:spPr>
          <a:xfrm>
            <a:off x="4132812" y="3488276"/>
            <a:ext cx="3273468" cy="3444658"/>
          </a:xfrm>
          <a:prstGeom prst="rect">
            <a:avLst/>
          </a:prstGeom>
          <a:noFill/>
          <a:ln>
            <a:noFill/>
          </a:ln>
        </p:spPr>
      </p:pic>
      <p:pic>
        <p:nvPicPr>
          <p:cNvPr id="88" name="Google Shape;88;p1"/>
          <p:cNvPicPr preferRelativeResize="0"/>
          <p:nvPr/>
        </p:nvPicPr>
        <p:blipFill rotWithShape="1">
          <a:blip r:embed="rId6">
            <a:alphaModFix/>
          </a:blip>
          <a:srcRect b="11232" l="19578" r="21449" t="13881"/>
          <a:stretch/>
        </p:blipFill>
        <p:spPr>
          <a:xfrm>
            <a:off x="8682640" y="0"/>
            <a:ext cx="3376175" cy="3295789"/>
          </a:xfrm>
          <a:prstGeom prst="rect">
            <a:avLst/>
          </a:prstGeom>
          <a:noFill/>
          <a:ln>
            <a:noFill/>
          </a:ln>
        </p:spPr>
      </p:pic>
      <p:pic>
        <p:nvPicPr>
          <p:cNvPr id="89" name="Google Shape;89;p1"/>
          <p:cNvPicPr preferRelativeResize="0"/>
          <p:nvPr/>
        </p:nvPicPr>
        <p:blipFill rotWithShape="1">
          <a:blip r:embed="rId7">
            <a:alphaModFix/>
          </a:blip>
          <a:srcRect b="16711" l="32074" r="35444" t="18265"/>
          <a:stretch/>
        </p:blipFill>
        <p:spPr>
          <a:xfrm>
            <a:off x="-2674" y="2759990"/>
            <a:ext cx="3163983" cy="4098010"/>
          </a:xfrm>
          <a:prstGeom prst="rect">
            <a:avLst/>
          </a:prstGeom>
          <a:noFill/>
          <a:ln>
            <a:noFill/>
          </a:ln>
        </p:spPr>
      </p:pic>
      <p:pic>
        <p:nvPicPr>
          <p:cNvPr id="90" name="Google Shape;90;p1"/>
          <p:cNvPicPr preferRelativeResize="0"/>
          <p:nvPr/>
        </p:nvPicPr>
        <p:blipFill rotWithShape="1">
          <a:blip r:embed="rId8">
            <a:alphaModFix/>
          </a:blip>
          <a:srcRect b="16711" l="30389" r="34648" t="15772"/>
          <a:stretch/>
        </p:blipFill>
        <p:spPr>
          <a:xfrm>
            <a:off x="8682640" y="3306898"/>
            <a:ext cx="2910018" cy="3551102"/>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 name="Shape 94"/>
        <p:cNvGrpSpPr/>
        <p:nvPr/>
      </p:nvGrpSpPr>
      <p:grpSpPr>
        <a:xfrm>
          <a:off x="0" y="0"/>
          <a:ext cx="0" cy="0"/>
          <a:chOff x="0" y="0"/>
          <a:chExt cx="0" cy="0"/>
        </a:xfrm>
      </p:grpSpPr>
      <p:sp>
        <p:nvSpPr>
          <p:cNvPr id="95" name="Google Shape;95;p2"/>
          <p:cNvSpPr txBox="1"/>
          <p:nvPr>
            <p:ph type="ctrTitle"/>
          </p:nvPr>
        </p:nvSpPr>
        <p:spPr>
          <a:xfrm>
            <a:off x="-1803748" y="-1520628"/>
            <a:ext cx="9144000" cy="2387600"/>
          </a:xfrm>
          <a:prstGeom prst="rect">
            <a:avLst/>
          </a:prstGeom>
          <a:noFill/>
          <a:ln>
            <a:noFill/>
          </a:ln>
        </p:spPr>
        <p:txBody>
          <a:bodyPr anchorCtr="0" anchor="b" bIns="45700" lIns="91425" spcFirstLastPara="1" rIns="91425" wrap="square" tIns="45700">
            <a:normAutofit/>
          </a:bodyPr>
          <a:lstStyle/>
          <a:p>
            <a:pPr indent="0" lvl="0" marL="0" rtl="0" algn="ctr">
              <a:lnSpc>
                <a:spcPct val="90000"/>
              </a:lnSpc>
              <a:spcBef>
                <a:spcPts val="0"/>
              </a:spcBef>
              <a:spcAft>
                <a:spcPts val="0"/>
              </a:spcAft>
              <a:buClr>
                <a:schemeClr val="dk1"/>
              </a:buClr>
              <a:buSzPts val="6000"/>
              <a:buFont typeface="Calibri"/>
              <a:buNone/>
            </a:pPr>
            <a:r>
              <a:rPr lang="en-US"/>
              <a:t>Meet Our Team:</a:t>
            </a:r>
            <a:endParaRPr/>
          </a:p>
        </p:txBody>
      </p:sp>
      <p:pic>
        <p:nvPicPr>
          <p:cNvPr id="96" name="Google Shape;96;p2"/>
          <p:cNvPicPr preferRelativeResize="0"/>
          <p:nvPr/>
        </p:nvPicPr>
        <p:blipFill rotWithShape="1">
          <a:blip r:embed="rId3">
            <a:alphaModFix/>
          </a:blip>
          <a:srcRect b="22069" l="15602" r="22336" t="45872"/>
          <a:stretch/>
        </p:blipFill>
        <p:spPr>
          <a:xfrm>
            <a:off x="350275" y="4236926"/>
            <a:ext cx="6129402" cy="2093450"/>
          </a:xfrm>
          <a:prstGeom prst="rect">
            <a:avLst/>
          </a:prstGeom>
          <a:noFill/>
          <a:ln>
            <a:noFill/>
          </a:ln>
        </p:spPr>
      </p:pic>
      <p:pic>
        <p:nvPicPr>
          <p:cNvPr id="97" name="Google Shape;97;p2"/>
          <p:cNvPicPr preferRelativeResize="0"/>
          <p:nvPr/>
        </p:nvPicPr>
        <p:blipFill rotWithShape="1">
          <a:blip r:embed="rId4">
            <a:alphaModFix/>
          </a:blip>
          <a:srcRect b="27022" l="18456" r="21028" t="39816"/>
          <a:stretch/>
        </p:blipFill>
        <p:spPr>
          <a:xfrm>
            <a:off x="6705600" y="4019326"/>
            <a:ext cx="5486400" cy="2311049"/>
          </a:xfrm>
          <a:prstGeom prst="rect">
            <a:avLst/>
          </a:prstGeom>
          <a:noFill/>
          <a:ln>
            <a:noFill/>
          </a:ln>
        </p:spPr>
      </p:pic>
      <p:sp>
        <p:nvSpPr>
          <p:cNvPr id="98" name="Google Shape;98;p2"/>
          <p:cNvSpPr txBox="1"/>
          <p:nvPr/>
        </p:nvSpPr>
        <p:spPr>
          <a:xfrm>
            <a:off x="1096805" y="3448232"/>
            <a:ext cx="1501036"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1800" u="none" cap="none" strike="noStrike">
                <a:solidFill>
                  <a:schemeClr val="dk1"/>
                </a:solidFill>
                <a:highlight>
                  <a:srgbClr val="FFFF00"/>
                </a:highlight>
                <a:latin typeface="Calibri"/>
                <a:ea typeface="Calibri"/>
                <a:cs typeface="Calibri"/>
                <a:sym typeface="Calibri"/>
              </a:rPr>
              <a:t>Chair </a:t>
            </a:r>
            <a:endParaRPr sz="1800">
              <a:solidFill>
                <a:schemeClr val="dk1"/>
              </a:solidFill>
              <a:highlight>
                <a:srgbClr val="FFFF00"/>
              </a:highlight>
              <a:latin typeface="Calibri"/>
              <a:ea typeface="Calibri"/>
              <a:cs typeface="Calibri"/>
              <a:sym typeface="Calibri"/>
            </a:endParaRPr>
          </a:p>
        </p:txBody>
      </p:sp>
      <p:sp>
        <p:nvSpPr>
          <p:cNvPr id="99" name="Google Shape;99;p2"/>
          <p:cNvSpPr txBox="1"/>
          <p:nvPr/>
        </p:nvSpPr>
        <p:spPr>
          <a:xfrm>
            <a:off x="3997106" y="3513365"/>
            <a:ext cx="1501037"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highlight>
                  <a:srgbClr val="FFFF00"/>
                </a:highlight>
                <a:latin typeface="Calibri"/>
                <a:ea typeface="Calibri"/>
                <a:cs typeface="Calibri"/>
                <a:sym typeface="Calibri"/>
              </a:rPr>
              <a:t>Vice Chair </a:t>
            </a:r>
            <a:endParaRPr sz="1800">
              <a:solidFill>
                <a:schemeClr val="dk1"/>
              </a:solidFill>
              <a:highlight>
                <a:srgbClr val="FFFF00"/>
              </a:highlight>
              <a:latin typeface="Calibri"/>
              <a:ea typeface="Calibri"/>
              <a:cs typeface="Calibri"/>
              <a:sym typeface="Calibri"/>
            </a:endParaRPr>
          </a:p>
        </p:txBody>
      </p:sp>
      <p:pic>
        <p:nvPicPr>
          <p:cNvPr descr="A child wearing glasses&#10;&#10;Description automatically generated with medium confidence" id="100" name="Google Shape;100;p2"/>
          <p:cNvPicPr preferRelativeResize="0"/>
          <p:nvPr/>
        </p:nvPicPr>
        <p:blipFill rotWithShape="1">
          <a:blip r:embed="rId5">
            <a:alphaModFix/>
          </a:blip>
          <a:srcRect b="0" l="0" r="0" t="0"/>
          <a:stretch/>
        </p:blipFill>
        <p:spPr>
          <a:xfrm>
            <a:off x="601248" y="1017647"/>
            <a:ext cx="1733289" cy="2311052"/>
          </a:xfrm>
          <a:prstGeom prst="rect">
            <a:avLst/>
          </a:prstGeom>
          <a:noFill/>
          <a:ln>
            <a:noFill/>
          </a:ln>
        </p:spPr>
      </p:pic>
      <p:pic>
        <p:nvPicPr>
          <p:cNvPr descr="A child smiling for the camera&#10;&#10;Description automatically generated with low confidence" id="101" name="Google Shape;101;p2"/>
          <p:cNvPicPr preferRelativeResize="0"/>
          <p:nvPr/>
        </p:nvPicPr>
        <p:blipFill rotWithShape="1">
          <a:blip r:embed="rId6">
            <a:alphaModFix/>
          </a:blip>
          <a:srcRect b="0" l="0" r="0" t="0"/>
          <a:stretch/>
        </p:blipFill>
        <p:spPr>
          <a:xfrm>
            <a:off x="3687353" y="769267"/>
            <a:ext cx="1992853" cy="2657137"/>
          </a:xfrm>
          <a:prstGeom prst="rect">
            <a:avLst/>
          </a:prstGeom>
          <a:noFill/>
          <a:ln>
            <a:noFill/>
          </a:ln>
        </p:spPr>
      </p:pic>
      <p:pic>
        <p:nvPicPr>
          <p:cNvPr id="102" name="Google Shape;102;p2"/>
          <p:cNvPicPr preferRelativeResize="0"/>
          <p:nvPr/>
        </p:nvPicPr>
        <p:blipFill rotWithShape="1">
          <a:blip r:embed="rId7">
            <a:alphaModFix/>
          </a:blip>
          <a:srcRect b="33335" l="2391" r="0" t="33772"/>
          <a:stretch/>
        </p:blipFill>
        <p:spPr>
          <a:xfrm>
            <a:off x="6393725" y="101650"/>
            <a:ext cx="5418036" cy="3781048"/>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6" name="Shape 106"/>
        <p:cNvGrpSpPr/>
        <p:nvPr/>
      </p:nvGrpSpPr>
      <p:grpSpPr>
        <a:xfrm>
          <a:off x="0" y="0"/>
          <a:ext cx="0" cy="0"/>
          <a:chOff x="0" y="0"/>
          <a:chExt cx="0" cy="0"/>
        </a:xfrm>
      </p:grpSpPr>
      <p:sp>
        <p:nvSpPr>
          <p:cNvPr id="107" name="Google Shape;107;p3"/>
          <p:cNvSpPr txBox="1"/>
          <p:nvPr>
            <p:ph type="ctrTitle"/>
          </p:nvPr>
        </p:nvSpPr>
        <p:spPr>
          <a:xfrm>
            <a:off x="0" y="295646"/>
            <a:ext cx="11674258" cy="956958"/>
          </a:xfrm>
          <a:prstGeom prst="rect">
            <a:avLst/>
          </a:prstGeom>
          <a:noFill/>
          <a:ln>
            <a:noFill/>
          </a:ln>
        </p:spPr>
        <p:txBody>
          <a:bodyPr anchorCtr="0" anchor="b" bIns="45700" lIns="91425" spcFirstLastPara="1" rIns="91425" wrap="square" tIns="45700">
            <a:noAutofit/>
          </a:bodyPr>
          <a:lstStyle/>
          <a:p>
            <a:pPr indent="0" lvl="0" marL="0" rtl="0" algn="ctr">
              <a:lnSpc>
                <a:spcPct val="90000"/>
              </a:lnSpc>
              <a:spcBef>
                <a:spcPts val="0"/>
              </a:spcBef>
              <a:spcAft>
                <a:spcPts val="0"/>
              </a:spcAft>
              <a:buClr>
                <a:schemeClr val="dk1"/>
              </a:buClr>
              <a:buSzPts val="2800"/>
              <a:buFont typeface="Calibri"/>
              <a:buNone/>
            </a:pPr>
            <a:r>
              <a:rPr b="1" lang="en-US" sz="2800"/>
              <a:t>We aim to be Healthy Confident Contributors at our School and have completed lots of eco tasks…here’s a little snapshot of some of the things we have been up to here at Goetre…</a:t>
            </a:r>
            <a:endParaRPr b="1" sz="2800"/>
          </a:p>
        </p:txBody>
      </p:sp>
      <p:pic>
        <p:nvPicPr>
          <p:cNvPr descr="Graphical user interface, website&#10;&#10;Description automatically generated" id="108" name="Google Shape;108;p3"/>
          <p:cNvPicPr preferRelativeResize="0"/>
          <p:nvPr/>
        </p:nvPicPr>
        <p:blipFill rotWithShape="1">
          <a:blip r:embed="rId3">
            <a:alphaModFix/>
          </a:blip>
          <a:srcRect b="22135" l="33872" r="38121" t="16430"/>
          <a:stretch/>
        </p:blipFill>
        <p:spPr>
          <a:xfrm>
            <a:off x="6221196" y="1578280"/>
            <a:ext cx="2495749" cy="4459266"/>
          </a:xfrm>
          <a:prstGeom prst="rect">
            <a:avLst/>
          </a:prstGeom>
          <a:noFill/>
          <a:ln>
            <a:noFill/>
          </a:ln>
        </p:spPr>
      </p:pic>
      <p:pic>
        <p:nvPicPr>
          <p:cNvPr descr="Graphical user interface, application&#10;&#10;Description automatically generated" id="109" name="Google Shape;109;p3"/>
          <p:cNvPicPr preferRelativeResize="0"/>
          <p:nvPr/>
        </p:nvPicPr>
        <p:blipFill rotWithShape="1">
          <a:blip r:embed="rId4">
            <a:alphaModFix/>
          </a:blip>
          <a:srcRect b="22557" l="33983" r="37015" t="26091"/>
          <a:stretch/>
        </p:blipFill>
        <p:spPr>
          <a:xfrm>
            <a:off x="2612528" y="2037541"/>
            <a:ext cx="3611276" cy="4915853"/>
          </a:xfrm>
          <a:prstGeom prst="rect">
            <a:avLst/>
          </a:prstGeom>
          <a:noFill/>
          <a:ln>
            <a:noFill/>
          </a:ln>
        </p:spPr>
      </p:pic>
      <p:pic>
        <p:nvPicPr>
          <p:cNvPr id="110" name="Google Shape;110;p3"/>
          <p:cNvPicPr preferRelativeResize="0"/>
          <p:nvPr/>
        </p:nvPicPr>
        <p:blipFill rotWithShape="1">
          <a:blip r:embed="rId5">
            <a:alphaModFix/>
          </a:blip>
          <a:srcRect b="25479" l="34461" r="37316" t="18265"/>
          <a:stretch/>
        </p:blipFill>
        <p:spPr>
          <a:xfrm>
            <a:off x="76963" y="3429000"/>
            <a:ext cx="1995889" cy="3376129"/>
          </a:xfrm>
          <a:prstGeom prst="rect">
            <a:avLst/>
          </a:prstGeom>
          <a:noFill/>
          <a:ln>
            <a:noFill/>
          </a:ln>
        </p:spPr>
      </p:pic>
      <p:pic>
        <p:nvPicPr>
          <p:cNvPr id="111" name="Google Shape;111;p3"/>
          <p:cNvPicPr preferRelativeResize="0"/>
          <p:nvPr/>
        </p:nvPicPr>
        <p:blipFill rotWithShape="1">
          <a:blip r:embed="rId6">
            <a:alphaModFix/>
          </a:blip>
          <a:srcRect b="7031" l="26318" r="31700" t="15525"/>
          <a:stretch/>
        </p:blipFill>
        <p:spPr>
          <a:xfrm>
            <a:off x="8714336" y="1251318"/>
            <a:ext cx="3745283" cy="5311036"/>
          </a:xfrm>
          <a:prstGeom prst="rect">
            <a:avLst/>
          </a:prstGeom>
          <a:noFill/>
          <a:ln>
            <a:noFill/>
          </a:ln>
        </p:spPr>
      </p:pic>
      <p:sp>
        <p:nvSpPr>
          <p:cNvPr id="112" name="Google Shape;112;p3"/>
          <p:cNvSpPr/>
          <p:nvPr/>
        </p:nvSpPr>
        <p:spPr>
          <a:xfrm>
            <a:off x="-527991" y="598760"/>
            <a:ext cx="3745283" cy="3209153"/>
          </a:xfrm>
          <a:prstGeom prst="irregularSeal1">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13" name="Google Shape;113;p3"/>
          <p:cNvSpPr txBox="1"/>
          <p:nvPr/>
        </p:nvSpPr>
        <p:spPr>
          <a:xfrm>
            <a:off x="-150312" y="1374703"/>
            <a:ext cx="3150212" cy="147732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libri"/>
                <a:ea typeface="Calibri"/>
                <a:cs typeface="Calibri"/>
                <a:sym typeface="Calibri"/>
              </a:rPr>
              <a:t>We planned and delivered a whole School Health and Well-being Fortnight! We have also set up a healthy eating after school club.</a:t>
            </a:r>
            <a:endParaRPr sz="1800">
              <a:solidFill>
                <a:schemeClr val="dk1"/>
              </a:solidFill>
              <a:latin typeface="Calibri"/>
              <a:ea typeface="Calibri"/>
              <a:cs typeface="Calibri"/>
              <a:sym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7" name="Shape 117"/>
        <p:cNvGrpSpPr/>
        <p:nvPr/>
      </p:nvGrpSpPr>
      <p:grpSpPr>
        <a:xfrm>
          <a:off x="0" y="0"/>
          <a:ext cx="0" cy="0"/>
          <a:chOff x="0" y="0"/>
          <a:chExt cx="0" cy="0"/>
        </a:xfrm>
      </p:grpSpPr>
      <p:pic>
        <p:nvPicPr>
          <p:cNvPr id="118" name="Google Shape;118;p4"/>
          <p:cNvPicPr preferRelativeResize="0"/>
          <p:nvPr/>
        </p:nvPicPr>
        <p:blipFill rotWithShape="1">
          <a:blip r:embed="rId3">
            <a:alphaModFix/>
          </a:blip>
          <a:srcRect b="20366" l="34040" r="37597" t="25387"/>
          <a:stretch/>
        </p:blipFill>
        <p:spPr>
          <a:xfrm>
            <a:off x="250520" y="122129"/>
            <a:ext cx="2888072" cy="4246323"/>
          </a:xfrm>
          <a:prstGeom prst="rect">
            <a:avLst/>
          </a:prstGeom>
          <a:noFill/>
          <a:ln>
            <a:noFill/>
          </a:ln>
        </p:spPr>
      </p:pic>
      <p:pic>
        <p:nvPicPr>
          <p:cNvPr id="119" name="Google Shape;119;p4"/>
          <p:cNvPicPr preferRelativeResize="0"/>
          <p:nvPr/>
        </p:nvPicPr>
        <p:blipFill rotWithShape="1">
          <a:blip r:embed="rId4">
            <a:alphaModFix/>
          </a:blip>
          <a:srcRect b="0" l="21684" r="27488" t="27215"/>
          <a:stretch/>
        </p:blipFill>
        <p:spPr>
          <a:xfrm>
            <a:off x="3138592" y="-1"/>
            <a:ext cx="4534422" cy="4991622"/>
          </a:xfrm>
          <a:prstGeom prst="rect">
            <a:avLst/>
          </a:prstGeom>
          <a:noFill/>
          <a:ln>
            <a:noFill/>
          </a:ln>
        </p:spPr>
      </p:pic>
      <p:pic>
        <p:nvPicPr>
          <p:cNvPr id="120" name="Google Shape;120;p4"/>
          <p:cNvPicPr preferRelativeResize="0"/>
          <p:nvPr/>
        </p:nvPicPr>
        <p:blipFill rotWithShape="1">
          <a:blip r:embed="rId5">
            <a:alphaModFix/>
          </a:blip>
          <a:srcRect b="7579" l="31933" r="35350" t="14794"/>
          <a:stretch/>
        </p:blipFill>
        <p:spPr>
          <a:xfrm>
            <a:off x="8793271" y="9395"/>
            <a:ext cx="3398729" cy="6199400"/>
          </a:xfrm>
          <a:prstGeom prst="rect">
            <a:avLst/>
          </a:prstGeom>
          <a:noFill/>
          <a:ln>
            <a:noFill/>
          </a:ln>
        </p:spPr>
      </p:pic>
      <p:sp>
        <p:nvSpPr>
          <p:cNvPr id="121" name="Google Shape;121;p4"/>
          <p:cNvSpPr/>
          <p:nvPr/>
        </p:nvSpPr>
        <p:spPr>
          <a:xfrm>
            <a:off x="2910" y="4158641"/>
            <a:ext cx="7670104" cy="2699359"/>
          </a:xfrm>
          <a:prstGeom prst="irregularSeal1">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22" name="Google Shape;122;p4"/>
          <p:cNvSpPr txBox="1"/>
          <p:nvPr/>
        </p:nvSpPr>
        <p:spPr>
          <a:xfrm>
            <a:off x="921484" y="5001480"/>
            <a:ext cx="6581605" cy="9233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libri"/>
                <a:ea typeface="Calibri"/>
                <a:cs typeface="Calibri"/>
                <a:sym typeface="Calibri"/>
              </a:rPr>
              <a:t>We have been learning about healthy diets and have also been developing our school grounds and have been planting and growing vegetables on our new flower beds and raised planters.</a:t>
            </a:r>
            <a:endParaRPr sz="1800">
              <a:solidFill>
                <a:schemeClr val="dk1"/>
              </a:solidFill>
              <a:latin typeface="Calibri"/>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6" name="Shape 126"/>
        <p:cNvGrpSpPr/>
        <p:nvPr/>
      </p:nvGrpSpPr>
      <p:grpSpPr>
        <a:xfrm>
          <a:off x="0" y="0"/>
          <a:ext cx="0" cy="0"/>
          <a:chOff x="0" y="0"/>
          <a:chExt cx="0" cy="0"/>
        </a:xfrm>
      </p:grpSpPr>
      <p:sp>
        <p:nvSpPr>
          <p:cNvPr id="127" name="Google Shape;127;p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t/>
            </a:r>
            <a:endParaRPr/>
          </a:p>
        </p:txBody>
      </p:sp>
      <p:pic>
        <p:nvPicPr>
          <p:cNvPr id="128" name="Google Shape;128;p5"/>
          <p:cNvPicPr preferRelativeResize="0"/>
          <p:nvPr>
            <p:ph idx="1" type="body"/>
          </p:nvPr>
        </p:nvPicPr>
        <p:blipFill rotWithShape="1">
          <a:blip r:embed="rId3">
            <a:alphaModFix/>
          </a:blip>
          <a:srcRect b="19612" l="36575" r="41516" t="30010"/>
          <a:stretch/>
        </p:blipFill>
        <p:spPr>
          <a:xfrm>
            <a:off x="0" y="-162838"/>
            <a:ext cx="4208745" cy="7439706"/>
          </a:xfrm>
          <a:prstGeom prst="rect">
            <a:avLst/>
          </a:prstGeom>
          <a:noFill/>
          <a:ln>
            <a:noFill/>
          </a:ln>
        </p:spPr>
      </p:pic>
      <p:pic>
        <p:nvPicPr>
          <p:cNvPr id="129" name="Google Shape;129;p5"/>
          <p:cNvPicPr preferRelativeResize="0"/>
          <p:nvPr/>
        </p:nvPicPr>
        <p:blipFill rotWithShape="1">
          <a:blip r:embed="rId4">
            <a:alphaModFix/>
          </a:blip>
          <a:srcRect b="36371" l="34461" r="39142" t="44388"/>
          <a:stretch/>
        </p:blipFill>
        <p:spPr>
          <a:xfrm>
            <a:off x="4208745" y="365125"/>
            <a:ext cx="4609943" cy="2728804"/>
          </a:xfrm>
          <a:prstGeom prst="rect">
            <a:avLst/>
          </a:prstGeom>
          <a:noFill/>
          <a:ln>
            <a:noFill/>
          </a:ln>
        </p:spPr>
      </p:pic>
      <p:pic>
        <p:nvPicPr>
          <p:cNvPr id="130" name="Google Shape;130;p5"/>
          <p:cNvPicPr preferRelativeResize="0"/>
          <p:nvPr/>
        </p:nvPicPr>
        <p:blipFill rotWithShape="1">
          <a:blip r:embed="rId5">
            <a:alphaModFix/>
          </a:blip>
          <a:srcRect b="22386" l="36848" r="38579" t="22018"/>
          <a:stretch/>
        </p:blipFill>
        <p:spPr>
          <a:xfrm>
            <a:off x="8645899" y="-153501"/>
            <a:ext cx="3633783" cy="6494860"/>
          </a:xfrm>
          <a:prstGeom prst="rect">
            <a:avLst/>
          </a:prstGeom>
          <a:noFill/>
          <a:ln>
            <a:noFill/>
          </a:ln>
        </p:spPr>
      </p:pic>
      <p:pic>
        <p:nvPicPr>
          <p:cNvPr id="131" name="Google Shape;131;p5"/>
          <p:cNvPicPr preferRelativeResize="0"/>
          <p:nvPr/>
        </p:nvPicPr>
        <p:blipFill rotWithShape="1">
          <a:blip r:embed="rId6">
            <a:alphaModFix/>
          </a:blip>
          <a:srcRect b="28442" l="34320" r="37737" t="34480"/>
          <a:stretch/>
        </p:blipFill>
        <p:spPr>
          <a:xfrm>
            <a:off x="4108537" y="2960768"/>
            <a:ext cx="4710151" cy="3897232"/>
          </a:xfrm>
          <a:prstGeom prst="rect">
            <a:avLst/>
          </a:prstGeom>
          <a:noFill/>
          <a:ln>
            <a:noFill/>
          </a:ln>
        </p:spPr>
      </p:pic>
      <p:sp>
        <p:nvSpPr>
          <p:cNvPr id="132" name="Google Shape;132;p5"/>
          <p:cNvSpPr/>
          <p:nvPr/>
        </p:nvSpPr>
        <p:spPr>
          <a:xfrm>
            <a:off x="3031299" y="-1302707"/>
            <a:ext cx="6996608" cy="2098109"/>
          </a:xfrm>
          <a:prstGeom prst="irregularSeal1">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dk1"/>
                </a:solidFill>
                <a:latin typeface="Calibri"/>
                <a:ea typeface="Calibri"/>
                <a:cs typeface="Calibri"/>
                <a:sym typeface="Calibri"/>
              </a:rPr>
              <a:t>We have been liaising with parents, stakeholders and the wider community to educate on our aims as a school.</a:t>
            </a:r>
            <a:endParaRPr sz="1800">
              <a:solidFill>
                <a:schemeClr val="dk1"/>
              </a:solidFill>
              <a:latin typeface="Calibri"/>
              <a:ea typeface="Calibri"/>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6" name="Shape 136"/>
        <p:cNvGrpSpPr/>
        <p:nvPr/>
      </p:nvGrpSpPr>
      <p:grpSpPr>
        <a:xfrm>
          <a:off x="0" y="0"/>
          <a:ext cx="0" cy="0"/>
          <a:chOff x="0" y="0"/>
          <a:chExt cx="0" cy="0"/>
        </a:xfrm>
      </p:grpSpPr>
      <p:sp>
        <p:nvSpPr>
          <p:cNvPr id="137" name="Google Shape;137;p6"/>
          <p:cNvSpPr txBox="1"/>
          <p:nvPr>
            <p:ph type="ctrTitle"/>
          </p:nvPr>
        </p:nvSpPr>
        <p:spPr>
          <a:xfrm>
            <a:off x="-652801" y="-487176"/>
            <a:ext cx="9628340" cy="1257582"/>
          </a:xfrm>
          <a:prstGeom prst="rect">
            <a:avLst/>
          </a:prstGeom>
          <a:noFill/>
          <a:ln>
            <a:noFill/>
          </a:ln>
        </p:spPr>
        <p:txBody>
          <a:bodyPr anchorCtr="0" anchor="b" bIns="45700" lIns="91425" spcFirstLastPara="1" rIns="91425" wrap="square" tIns="45700">
            <a:noAutofit/>
          </a:bodyPr>
          <a:lstStyle/>
          <a:p>
            <a:pPr indent="0" lvl="0" marL="0" rtl="0" algn="ctr">
              <a:lnSpc>
                <a:spcPct val="90000"/>
              </a:lnSpc>
              <a:spcBef>
                <a:spcPts val="0"/>
              </a:spcBef>
              <a:spcAft>
                <a:spcPts val="0"/>
              </a:spcAft>
              <a:buClr>
                <a:schemeClr val="dk1"/>
              </a:buClr>
              <a:buSzPts val="4800"/>
              <a:buFont typeface="Calibri"/>
              <a:buNone/>
            </a:pPr>
            <a:r>
              <a:rPr lang="en-US" sz="4800"/>
              <a:t>We are Ethically Informed Citizens</a:t>
            </a:r>
            <a:endParaRPr sz="4800"/>
          </a:p>
        </p:txBody>
      </p:sp>
      <p:pic>
        <p:nvPicPr>
          <p:cNvPr id="138" name="Google Shape;138;p6"/>
          <p:cNvPicPr preferRelativeResize="0"/>
          <p:nvPr/>
        </p:nvPicPr>
        <p:blipFill rotWithShape="1">
          <a:blip r:embed="rId3">
            <a:alphaModFix/>
          </a:blip>
          <a:srcRect b="22192" l="34461" r="38159" t="27936"/>
          <a:stretch/>
        </p:blipFill>
        <p:spPr>
          <a:xfrm>
            <a:off x="9450184" y="3645369"/>
            <a:ext cx="2388275" cy="3344154"/>
          </a:xfrm>
          <a:prstGeom prst="rect">
            <a:avLst/>
          </a:prstGeom>
          <a:noFill/>
          <a:ln>
            <a:noFill/>
          </a:ln>
        </p:spPr>
      </p:pic>
      <p:pic>
        <p:nvPicPr>
          <p:cNvPr id="139" name="Google Shape;139;p6"/>
          <p:cNvPicPr preferRelativeResize="0"/>
          <p:nvPr/>
        </p:nvPicPr>
        <p:blipFill rotWithShape="1">
          <a:blip r:embed="rId4">
            <a:alphaModFix/>
          </a:blip>
          <a:srcRect b="30045" l="34460" r="37878" t="34886"/>
          <a:stretch/>
        </p:blipFill>
        <p:spPr>
          <a:xfrm>
            <a:off x="8392788" y="0"/>
            <a:ext cx="3799212" cy="3702785"/>
          </a:xfrm>
          <a:prstGeom prst="rect">
            <a:avLst/>
          </a:prstGeom>
          <a:noFill/>
          <a:ln>
            <a:noFill/>
          </a:ln>
        </p:spPr>
      </p:pic>
      <p:pic>
        <p:nvPicPr>
          <p:cNvPr id="140" name="Google Shape;140;p6"/>
          <p:cNvPicPr preferRelativeResize="0"/>
          <p:nvPr/>
        </p:nvPicPr>
        <p:blipFill rotWithShape="1">
          <a:blip r:embed="rId5">
            <a:alphaModFix/>
          </a:blip>
          <a:srcRect b="24930" l="36411" r="40125" t="20161"/>
          <a:stretch/>
        </p:blipFill>
        <p:spPr>
          <a:xfrm>
            <a:off x="-424738" y="647513"/>
            <a:ext cx="3641201" cy="6342010"/>
          </a:xfrm>
          <a:prstGeom prst="rect">
            <a:avLst/>
          </a:prstGeom>
          <a:noFill/>
          <a:ln>
            <a:noFill/>
          </a:ln>
        </p:spPr>
      </p:pic>
      <p:sp>
        <p:nvSpPr>
          <p:cNvPr id="141" name="Google Shape;141;p6"/>
          <p:cNvSpPr/>
          <p:nvPr/>
        </p:nvSpPr>
        <p:spPr>
          <a:xfrm>
            <a:off x="3216463" y="917823"/>
            <a:ext cx="4922729" cy="3018772"/>
          </a:xfrm>
          <a:prstGeom prst="irregularSeal1">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chemeClr val="dk1"/>
              </a:buClr>
              <a:buSzPts val="1400"/>
              <a:buFont typeface="Calibri"/>
              <a:buNone/>
            </a:pPr>
            <a:r>
              <a:rPr lang="en-US" sz="1400">
                <a:solidFill>
                  <a:schemeClr val="dk1"/>
                </a:solidFill>
                <a:latin typeface="Calibri"/>
                <a:ea typeface="Calibri"/>
                <a:cs typeface="Calibri"/>
                <a:sym typeface="Calibri"/>
              </a:rPr>
              <a:t>Through our Curriculum mapping we ensure all pupils are given opportunities to learn about our local, national and Global goals</a:t>
            </a:r>
            <a:r>
              <a:rPr lang="en-US" sz="2800">
                <a:solidFill>
                  <a:schemeClr val="dk1"/>
                </a:solidFill>
                <a:latin typeface="Calibri"/>
                <a:ea typeface="Calibri"/>
                <a:cs typeface="Calibri"/>
                <a:sym typeface="Calibri"/>
              </a:rPr>
              <a:t>!</a:t>
            </a:r>
            <a:endParaRPr sz="2800">
              <a:solidFill>
                <a:schemeClr val="dk1"/>
              </a:solidFill>
              <a:latin typeface="Calibri"/>
              <a:ea typeface="Calibri"/>
              <a:cs typeface="Calibri"/>
              <a:sym typeface="Calibri"/>
            </a:endParaRPr>
          </a:p>
        </p:txBody>
      </p:sp>
      <p:sp>
        <p:nvSpPr>
          <p:cNvPr id="142" name="Google Shape;142;p6"/>
          <p:cNvSpPr txBox="1"/>
          <p:nvPr/>
        </p:nvSpPr>
        <p:spPr>
          <a:xfrm>
            <a:off x="3030596" y="3850202"/>
            <a:ext cx="6419588" cy="31393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libri"/>
                <a:ea typeface="Calibri"/>
                <a:cs typeface="Calibri"/>
                <a:sym typeface="Calibri"/>
              </a:rPr>
              <a:t>Overarching eco themes are evident in each year group planned for through the thematic units. Current coverage includes </a:t>
            </a:r>
            <a:r>
              <a:rPr lang="en-US" sz="1800">
                <a:solidFill>
                  <a:srgbClr val="000000"/>
                </a:solidFill>
                <a:latin typeface="Calibri"/>
                <a:ea typeface="Calibri"/>
                <a:cs typeface="Calibri"/>
                <a:sym typeface="Calibri"/>
              </a:rPr>
              <a:t>studying Fair Trade in Year 5/6 Food and Farming topic, year 3/4 complete a yearly topic called ‘what a load of rubbish’ where they learn all about climate change, recycling and sustainability.  ‘Welcome to the jungle’ where pupils will gain knowledge and experience of global issues such as deforestation and endangered species.  ‘Transport’ and ‘Farming’ in foundation phase and We have been delivering global goals lessons throughout the school on a half term basis and children are aware of Global issues such as forest fires, poverty and inequality.</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 name="Shape 146"/>
        <p:cNvGrpSpPr/>
        <p:nvPr/>
      </p:nvGrpSpPr>
      <p:grpSpPr>
        <a:xfrm>
          <a:off x="0" y="0"/>
          <a:ext cx="0" cy="0"/>
          <a:chOff x="0" y="0"/>
          <a:chExt cx="0" cy="0"/>
        </a:xfrm>
      </p:grpSpPr>
      <p:sp>
        <p:nvSpPr>
          <p:cNvPr id="147" name="Google Shape;147;p7"/>
          <p:cNvSpPr/>
          <p:nvPr>
            <p:ph type="title"/>
          </p:nvPr>
        </p:nvSpPr>
        <p:spPr>
          <a:xfrm>
            <a:off x="-840287" y="-351620"/>
            <a:ext cx="10097022" cy="4351338"/>
          </a:xfrm>
          <a:prstGeom prst="irregularSeal1">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2400"/>
              <a:buFont typeface="Calibri"/>
              <a:buNone/>
            </a:pPr>
            <a:r>
              <a:rPr lang="en-US" sz="2400">
                <a:solidFill>
                  <a:schemeClr val="dk1"/>
                </a:solidFill>
                <a:latin typeface="Calibri"/>
                <a:ea typeface="Calibri"/>
                <a:cs typeface="Calibri"/>
                <a:sym typeface="Calibri"/>
              </a:rPr>
              <a:t>We are always looking for projects and opportunities to engage with the wider community…We have created educational leaflets and posters and have completed community cleans and litter picks. Our School do a number of things to support global goals.</a:t>
            </a:r>
            <a:endParaRPr sz="2400">
              <a:solidFill>
                <a:schemeClr val="dk1"/>
              </a:solidFill>
            </a:endParaRPr>
          </a:p>
        </p:txBody>
      </p:sp>
      <p:pic>
        <p:nvPicPr>
          <p:cNvPr id="148" name="Google Shape;148;p7"/>
          <p:cNvPicPr preferRelativeResize="0"/>
          <p:nvPr>
            <p:ph idx="1" type="body"/>
          </p:nvPr>
        </p:nvPicPr>
        <p:blipFill rotWithShape="1">
          <a:blip r:embed="rId3">
            <a:alphaModFix/>
          </a:blip>
          <a:srcRect b="21827" l="34320" r="37877" t="24840"/>
          <a:stretch/>
        </p:blipFill>
        <p:spPr>
          <a:xfrm>
            <a:off x="7515617" y="103221"/>
            <a:ext cx="4559474" cy="6723878"/>
          </a:xfrm>
          <a:prstGeom prst="rect">
            <a:avLst/>
          </a:prstGeom>
          <a:noFill/>
          <a:ln>
            <a:noFill/>
          </a:ln>
        </p:spPr>
      </p:pic>
      <p:pic>
        <p:nvPicPr>
          <p:cNvPr id="149" name="Google Shape;149;p7"/>
          <p:cNvPicPr preferRelativeResize="0"/>
          <p:nvPr/>
        </p:nvPicPr>
        <p:blipFill rotWithShape="1">
          <a:blip r:embed="rId4">
            <a:alphaModFix/>
          </a:blip>
          <a:srcRect b="24383" l="33405" r="36968" t="26667"/>
          <a:stretch/>
        </p:blipFill>
        <p:spPr>
          <a:xfrm>
            <a:off x="-457722" y="2978064"/>
            <a:ext cx="2530258" cy="3213787"/>
          </a:xfrm>
          <a:prstGeom prst="rect">
            <a:avLst/>
          </a:prstGeom>
          <a:noFill/>
          <a:ln>
            <a:noFill/>
          </a:ln>
        </p:spPr>
      </p:pic>
      <p:pic>
        <p:nvPicPr>
          <p:cNvPr descr="Image result for global goals for kids" id="150" name="Google Shape;150;p7"/>
          <p:cNvPicPr preferRelativeResize="0"/>
          <p:nvPr/>
        </p:nvPicPr>
        <p:blipFill rotWithShape="1">
          <a:blip r:embed="rId5">
            <a:alphaModFix/>
          </a:blip>
          <a:srcRect b="0" l="0" r="0" t="0"/>
          <a:stretch/>
        </p:blipFill>
        <p:spPr>
          <a:xfrm>
            <a:off x="2496855" y="2978064"/>
            <a:ext cx="4334006" cy="3562196"/>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4" name="Shape 154"/>
        <p:cNvGrpSpPr/>
        <p:nvPr/>
      </p:nvGrpSpPr>
      <p:grpSpPr>
        <a:xfrm>
          <a:off x="0" y="0"/>
          <a:ext cx="0" cy="0"/>
          <a:chOff x="0" y="0"/>
          <a:chExt cx="0" cy="0"/>
        </a:xfrm>
      </p:grpSpPr>
      <p:sp>
        <p:nvSpPr>
          <p:cNvPr id="155" name="Google Shape;155;p8"/>
          <p:cNvSpPr txBox="1"/>
          <p:nvPr>
            <p:ph type="title"/>
          </p:nvPr>
        </p:nvSpPr>
        <p:spPr>
          <a:xfrm>
            <a:off x="838200" y="578067"/>
            <a:ext cx="10515600" cy="1325563"/>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Calibri"/>
              <a:buNone/>
            </a:pPr>
            <a:r>
              <a:rPr lang="en-US"/>
              <a:t>Examples of some of our Community Links this half term: We share and update our projects and successes via Class DOJO and our School Facebook Pages.</a:t>
            </a:r>
            <a:endParaRPr/>
          </a:p>
        </p:txBody>
      </p:sp>
      <p:pic>
        <p:nvPicPr>
          <p:cNvPr descr="Text&#10;&#10;Description automatically generated" id="156" name="Google Shape;156;p8"/>
          <p:cNvPicPr preferRelativeResize="0"/>
          <p:nvPr>
            <p:ph idx="1" type="body"/>
          </p:nvPr>
        </p:nvPicPr>
        <p:blipFill rotWithShape="1">
          <a:blip r:embed="rId3">
            <a:alphaModFix/>
          </a:blip>
          <a:srcRect b="0" l="0" r="0" t="19293"/>
          <a:stretch/>
        </p:blipFill>
        <p:spPr>
          <a:xfrm>
            <a:off x="2530256" y="1903630"/>
            <a:ext cx="3229561" cy="5792121"/>
          </a:xfrm>
          <a:prstGeom prst="rect">
            <a:avLst/>
          </a:prstGeom>
          <a:noFill/>
          <a:ln>
            <a:noFill/>
          </a:ln>
        </p:spPr>
      </p:pic>
      <p:pic>
        <p:nvPicPr>
          <p:cNvPr descr="Text&#10;&#10;Description automatically generated" id="157" name="Google Shape;157;p8"/>
          <p:cNvPicPr preferRelativeResize="0"/>
          <p:nvPr/>
        </p:nvPicPr>
        <p:blipFill rotWithShape="1">
          <a:blip r:embed="rId4">
            <a:alphaModFix/>
          </a:blip>
          <a:srcRect b="0" l="0" r="0" t="15542"/>
          <a:stretch/>
        </p:blipFill>
        <p:spPr>
          <a:xfrm>
            <a:off x="7451873" y="1767335"/>
            <a:ext cx="3086100" cy="5792121"/>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1" name="Shape 161"/>
        <p:cNvGrpSpPr/>
        <p:nvPr/>
      </p:nvGrpSpPr>
      <p:grpSpPr>
        <a:xfrm>
          <a:off x="0" y="0"/>
          <a:ext cx="0" cy="0"/>
          <a:chOff x="0" y="0"/>
          <a:chExt cx="0" cy="0"/>
        </a:xfrm>
      </p:grpSpPr>
      <p:sp>
        <p:nvSpPr>
          <p:cNvPr id="162" name="Google Shape;162;p9"/>
          <p:cNvSpPr txBox="1"/>
          <p:nvPr>
            <p:ph type="title"/>
          </p:nvPr>
        </p:nvSpPr>
        <p:spPr>
          <a:xfrm>
            <a:off x="-42013" y="-330122"/>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Quotes from our Teachers and Learners:</a:t>
            </a:r>
            <a:endParaRPr/>
          </a:p>
        </p:txBody>
      </p:sp>
      <p:sp>
        <p:nvSpPr>
          <p:cNvPr id="163" name="Google Shape;163;p9"/>
          <p:cNvSpPr/>
          <p:nvPr/>
        </p:nvSpPr>
        <p:spPr>
          <a:xfrm>
            <a:off x="6728042" y="589166"/>
            <a:ext cx="5432120" cy="4709016"/>
          </a:xfrm>
          <a:prstGeom prst="wedgeRoundRectCallout">
            <a:avLst>
              <a:gd fmla="val -59081" name="adj1"/>
              <a:gd fmla="val 53160" name="adj2"/>
              <a:gd fmla="val 16667" name="adj3"/>
            </a:avLst>
          </a:prstGeom>
          <a:solidFill>
            <a:srgbClr val="FFFF00"/>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descr="A picture containing text, clipart&#10;&#10;Description automatically generated" id="164" name="Google Shape;164;p9"/>
          <p:cNvPicPr preferRelativeResize="0"/>
          <p:nvPr/>
        </p:nvPicPr>
        <p:blipFill rotWithShape="1">
          <a:blip r:embed="rId3">
            <a:alphaModFix/>
          </a:blip>
          <a:srcRect b="0" l="0" r="0" t="0"/>
          <a:stretch/>
        </p:blipFill>
        <p:spPr>
          <a:xfrm>
            <a:off x="4184215" y="1221944"/>
            <a:ext cx="2063143" cy="1538825"/>
          </a:xfrm>
          <a:prstGeom prst="rect">
            <a:avLst/>
          </a:prstGeom>
          <a:noFill/>
          <a:ln>
            <a:noFill/>
          </a:ln>
        </p:spPr>
      </p:pic>
      <p:sp>
        <p:nvSpPr>
          <p:cNvPr id="165" name="Google Shape;165;p9"/>
          <p:cNvSpPr/>
          <p:nvPr/>
        </p:nvSpPr>
        <p:spPr>
          <a:xfrm>
            <a:off x="31838" y="589166"/>
            <a:ext cx="3754680" cy="3367253"/>
          </a:xfrm>
          <a:prstGeom prst="wedgeRoundRectCallout">
            <a:avLst>
              <a:gd fmla="val 73534" name="adj1"/>
              <a:gd fmla="val 17855" name="adj2"/>
              <a:gd fmla="val 16667" name="adj3"/>
            </a:avLst>
          </a:prstGeom>
          <a:solidFill>
            <a:srgbClr val="FFFF00"/>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00"/>
              </a:solidFill>
              <a:latin typeface="Calibri"/>
              <a:ea typeface="Calibri"/>
              <a:cs typeface="Calibri"/>
              <a:sym typeface="Calibri"/>
            </a:endParaRPr>
          </a:p>
        </p:txBody>
      </p:sp>
      <p:sp>
        <p:nvSpPr>
          <p:cNvPr id="166" name="Google Shape;166;p9"/>
          <p:cNvSpPr/>
          <p:nvPr/>
        </p:nvSpPr>
        <p:spPr>
          <a:xfrm>
            <a:off x="174322" y="4246323"/>
            <a:ext cx="5921678" cy="2685058"/>
          </a:xfrm>
          <a:prstGeom prst="wedgeRoundRectCallout">
            <a:avLst>
              <a:gd fmla="val 40579" name="adj1"/>
              <a:gd fmla="val -98657" name="adj2"/>
              <a:gd fmla="val 16667" name="adj3"/>
            </a:avLst>
          </a:prstGeom>
          <a:solidFill>
            <a:srgbClr val="FFFF00"/>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67" name="Google Shape;167;p9"/>
          <p:cNvSpPr txBox="1"/>
          <p:nvPr/>
        </p:nvSpPr>
        <p:spPr>
          <a:xfrm>
            <a:off x="7079815" y="603500"/>
            <a:ext cx="5080347" cy="452431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1800">
                <a:solidFill>
                  <a:srgbClr val="515151"/>
                </a:solidFill>
                <a:latin typeface="Open Sans"/>
                <a:ea typeface="Open Sans"/>
                <a:cs typeface="Open Sans"/>
                <a:sym typeface="Open Sans"/>
              </a:rPr>
              <a:t>Being an eco-friendly citizen of the world means starting with your immediate environment, and home and school are the launching points. We take our roles as educators seriously. Even students who aren’t going green at home can learn some eco-friendly habits in the classroom and take them home to start making changes which will benefit not only our school but the wider community and world. </a:t>
            </a:r>
            <a:r>
              <a:rPr lang="en-US" sz="1800">
                <a:solidFill>
                  <a:srgbClr val="515151"/>
                </a:solidFill>
                <a:latin typeface="Open Sans"/>
                <a:ea typeface="Open Sans"/>
                <a:cs typeface="Open Sans"/>
                <a:sym typeface="Open Sans"/>
              </a:rPr>
              <a:t>Eco is a whole school approach and underpins our school ethos. My staff strive, at every appropriate opportunity to </a:t>
            </a:r>
            <a:r>
              <a:rPr b="0" i="0" lang="en-US" sz="1800">
                <a:solidFill>
                  <a:srgbClr val="515151"/>
                </a:solidFill>
                <a:latin typeface="Open Sans"/>
                <a:ea typeface="Open Sans"/>
                <a:cs typeface="Open Sans"/>
                <a:sym typeface="Open Sans"/>
              </a:rPr>
              <a:t>create eco-friendly projects for our students, and we aim to create environmentally-friendly adults down the road</a:t>
            </a:r>
            <a:r>
              <a:rPr b="1" i="0" lang="en-US" sz="1800">
                <a:solidFill>
                  <a:srgbClr val="515151"/>
                </a:solidFill>
                <a:latin typeface="Open Sans"/>
                <a:ea typeface="Open Sans"/>
                <a:cs typeface="Open Sans"/>
                <a:sym typeface="Open Sans"/>
              </a:rPr>
              <a:t>.     R. Bennett (Assistant Head)</a:t>
            </a:r>
            <a:endParaRPr b="1" sz="1800">
              <a:solidFill>
                <a:schemeClr val="dk1"/>
              </a:solidFill>
              <a:latin typeface="Calibri"/>
              <a:ea typeface="Calibri"/>
              <a:cs typeface="Calibri"/>
              <a:sym typeface="Calibri"/>
            </a:endParaRPr>
          </a:p>
        </p:txBody>
      </p:sp>
      <p:sp>
        <p:nvSpPr>
          <p:cNvPr id="168" name="Google Shape;168;p9"/>
          <p:cNvSpPr txBox="1"/>
          <p:nvPr/>
        </p:nvSpPr>
        <p:spPr>
          <a:xfrm>
            <a:off x="174323" y="603500"/>
            <a:ext cx="3469710" cy="34163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libri"/>
                <a:ea typeface="Calibri"/>
                <a:cs typeface="Calibri"/>
                <a:sym typeface="Calibri"/>
              </a:rPr>
              <a:t>I love going to our fortnightly  pupil voice groups. It’s a great time for us to discuss or eco targets and next steps. We share our ideas as a whole school. It’s nice to see the team mates from every different class in the school. My job is to meet with Mr Beech our Head Teacher then and share our initiatives and completed work to celebrate it.  </a:t>
            </a:r>
            <a:endParaRPr/>
          </a:p>
          <a:p>
            <a:pPr indent="0" lvl="0" marL="0" marR="0" rtl="0" algn="l">
              <a:spcBef>
                <a:spcPts val="0"/>
              </a:spcBef>
              <a:spcAft>
                <a:spcPts val="0"/>
              </a:spcAft>
              <a:buNone/>
            </a:pPr>
            <a:r>
              <a:rPr lang="en-US" sz="1800">
                <a:solidFill>
                  <a:schemeClr val="dk1"/>
                </a:solidFill>
                <a:latin typeface="Calibri"/>
                <a:ea typeface="Calibri"/>
                <a:cs typeface="Calibri"/>
                <a:sym typeface="Calibri"/>
              </a:rPr>
              <a:t>        </a:t>
            </a:r>
            <a:r>
              <a:rPr b="1" lang="en-US" sz="1800">
                <a:solidFill>
                  <a:schemeClr val="dk1"/>
                </a:solidFill>
                <a:latin typeface="Calibri"/>
                <a:ea typeface="Calibri"/>
                <a:cs typeface="Calibri"/>
                <a:sym typeface="Calibri"/>
              </a:rPr>
              <a:t>Tori Lloyd (Chair, Year 5)</a:t>
            </a:r>
            <a:endParaRPr b="1" sz="1800">
              <a:solidFill>
                <a:schemeClr val="dk1"/>
              </a:solidFill>
              <a:latin typeface="Calibri"/>
              <a:ea typeface="Calibri"/>
              <a:cs typeface="Calibri"/>
              <a:sym typeface="Calibri"/>
            </a:endParaRPr>
          </a:p>
        </p:txBody>
      </p:sp>
      <p:sp>
        <p:nvSpPr>
          <p:cNvPr id="169" name="Google Shape;169;p9"/>
          <p:cNvSpPr txBox="1"/>
          <p:nvPr/>
        </p:nvSpPr>
        <p:spPr>
          <a:xfrm>
            <a:off x="174322" y="4346058"/>
            <a:ext cx="6073035" cy="258532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libri"/>
                <a:ea typeface="Calibri"/>
                <a:cs typeface="Calibri"/>
                <a:sym typeface="Calibri"/>
              </a:rPr>
              <a:t>I am extremely proud of our pupils and the enthusiasm they show during every eco meeting. Eco is a passion of mine due to my farming background and agricultural hobbies. It's been a challenging time for us maneuvering through a global pandemic but we are excited to now get our team back together in the same classroom and getting busy! We have already made great progress this term and I look forward to another fantastic year of Eco again in 22/23!  </a:t>
            </a:r>
            <a:endParaRPr/>
          </a:p>
          <a:p>
            <a:pPr indent="0" lvl="0" marL="0" marR="0" rtl="0" algn="l">
              <a:spcBef>
                <a:spcPts val="0"/>
              </a:spcBef>
              <a:spcAft>
                <a:spcPts val="0"/>
              </a:spcAft>
              <a:buNone/>
            </a:pPr>
            <a:r>
              <a:rPr b="1" lang="en-US" sz="1800">
                <a:solidFill>
                  <a:schemeClr val="dk1"/>
                </a:solidFill>
                <a:latin typeface="Calibri"/>
                <a:ea typeface="Calibri"/>
                <a:cs typeface="Calibri"/>
                <a:sym typeface="Calibri"/>
              </a:rPr>
              <a:t>  Miss Evans (Eco Co-Ordinator)</a:t>
            </a:r>
            <a:endParaRPr b="1" sz="1800">
              <a:solidFill>
                <a:schemeClr val="dk1"/>
              </a:solidFill>
              <a:latin typeface="Calibri"/>
              <a:ea typeface="Calibri"/>
              <a:cs typeface="Calibri"/>
              <a:sym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3" name="Shape 173"/>
        <p:cNvGrpSpPr/>
        <p:nvPr/>
      </p:nvGrpSpPr>
      <p:grpSpPr>
        <a:xfrm>
          <a:off x="0" y="0"/>
          <a:ext cx="0" cy="0"/>
          <a:chOff x="0" y="0"/>
          <a:chExt cx="0" cy="0"/>
        </a:xfrm>
      </p:grpSpPr>
      <p:sp>
        <p:nvSpPr>
          <p:cNvPr id="174" name="Google Shape;174;p10"/>
          <p:cNvSpPr txBox="1"/>
          <p:nvPr>
            <p:ph type="ctrTitle"/>
          </p:nvPr>
        </p:nvSpPr>
        <p:spPr>
          <a:xfrm>
            <a:off x="221294" y="-663879"/>
            <a:ext cx="11970706" cy="2387600"/>
          </a:xfrm>
          <a:prstGeom prst="rect">
            <a:avLst/>
          </a:prstGeom>
          <a:noFill/>
          <a:ln>
            <a:noFill/>
          </a:ln>
        </p:spPr>
        <p:txBody>
          <a:bodyPr anchorCtr="0" anchor="b"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Calibri"/>
              <a:buNone/>
            </a:pPr>
            <a:r>
              <a:rPr lang="en-US"/>
              <a:t>Line of Enquiry- How Can we Sustain our Eco club during a Global Pandemic?</a:t>
            </a:r>
            <a:endParaRPr/>
          </a:p>
        </p:txBody>
      </p:sp>
      <p:sp>
        <p:nvSpPr>
          <p:cNvPr id="175" name="Google Shape;175;p10"/>
          <p:cNvSpPr txBox="1"/>
          <p:nvPr>
            <p:ph idx="1" type="subTitle"/>
          </p:nvPr>
        </p:nvSpPr>
        <p:spPr>
          <a:xfrm>
            <a:off x="221294" y="1723721"/>
            <a:ext cx="11749412" cy="4982575"/>
          </a:xfrm>
          <a:prstGeom prst="rect">
            <a:avLst/>
          </a:prstGeom>
          <a:noFill/>
          <a:ln>
            <a:noFill/>
          </a:ln>
        </p:spPr>
        <p:txBody>
          <a:bodyPr anchorCtr="0" anchor="t" bIns="45700" lIns="91425" spcFirstLastPara="1" rIns="91425" wrap="square" tIns="45700">
            <a:normAutofit fontScale="32500" lnSpcReduction="20000"/>
          </a:bodyPr>
          <a:lstStyle/>
          <a:p>
            <a:pPr indent="0" lvl="0" marL="0" rtl="0" algn="ctr">
              <a:lnSpc>
                <a:spcPct val="90000"/>
              </a:lnSpc>
              <a:spcBef>
                <a:spcPts val="0"/>
              </a:spcBef>
              <a:spcAft>
                <a:spcPts val="0"/>
              </a:spcAft>
              <a:buClr>
                <a:schemeClr val="dk1"/>
              </a:buClr>
              <a:buSzPct val="100000"/>
              <a:buNone/>
            </a:pPr>
            <a:r>
              <a:rPr b="1" lang="en-US" sz="6200"/>
              <a:t>2021</a:t>
            </a:r>
            <a:r>
              <a:rPr lang="en-US" sz="6200"/>
              <a:t>- As a school we have had to change our approach to eco schools during the past year, as we have been unable to conduct our usual weekly meetings because children were unable to mix groups and phases due to covid19 and the spread of the virus and were confined to class ’bubbles’. We decided to run a  range of eco competitions and calendar events for all classes to take part in. We set research tasks and learning experiences throughout the school to meet all areas of ECO with lots of them being set as online tasks during lockdown. Some of the children’s home school tasks included bird watching in their garden and creating recycled bird feeders. Researching the impact of  litter and plastic on the environment and marine life. The impact of climate change, and the conservation of endangered animals.</a:t>
            </a:r>
            <a:endParaRPr/>
          </a:p>
          <a:p>
            <a:pPr indent="0" lvl="0" marL="0" rtl="0" algn="ctr">
              <a:lnSpc>
                <a:spcPct val="90000"/>
              </a:lnSpc>
              <a:spcBef>
                <a:spcPts val="1000"/>
              </a:spcBef>
              <a:spcAft>
                <a:spcPts val="0"/>
              </a:spcAft>
              <a:buClr>
                <a:schemeClr val="dk1"/>
              </a:buClr>
              <a:buSzPct val="100000"/>
              <a:buNone/>
            </a:pPr>
            <a:r>
              <a:t/>
            </a:r>
            <a:endParaRPr sz="6200"/>
          </a:p>
          <a:p>
            <a:pPr indent="0" lvl="0" marL="0" rtl="0" algn="ctr">
              <a:lnSpc>
                <a:spcPct val="90000"/>
              </a:lnSpc>
              <a:spcBef>
                <a:spcPts val="1000"/>
              </a:spcBef>
              <a:spcAft>
                <a:spcPts val="0"/>
              </a:spcAft>
              <a:buClr>
                <a:schemeClr val="dk1"/>
              </a:buClr>
              <a:buSzPct val="100000"/>
              <a:buNone/>
            </a:pPr>
            <a:r>
              <a:rPr b="1" lang="en-US" sz="6200"/>
              <a:t>September 2022- </a:t>
            </a:r>
            <a:r>
              <a:rPr lang="en-US" sz="6200"/>
              <a:t>We are excited to start the new academic year by getting all of our old processes back up and running post Covid.  We are excited about collaborating as a whole school approach again and now run fortnightly pupil voice meetings which take place every Friday afternoon. The children have worked hard during these meetings to create an updated audit and action plan for us to work on collaboratively over the forthcoming months. To date, we have met five times as an ECO team this half term. We have held a whole school assembly to remind pupils of our expectations and goals. We have developed our school environment with new classroom recycling bins and bins around the school yards. We have met with a community project who have built us large wooden planters to develop our outside eco school area. This will be our key priority after Christmas. We aim to build big huts, recycled bird feeders and plant flowers to bring wildlife. We are also aiming to get a chicken coop built to get new school pets.</a:t>
            </a:r>
            <a:endParaRPr/>
          </a:p>
          <a:p>
            <a:pPr indent="0" lvl="0" marL="0" rtl="0" algn="ctr">
              <a:lnSpc>
                <a:spcPct val="90000"/>
              </a:lnSpc>
              <a:spcBef>
                <a:spcPts val="1000"/>
              </a:spcBef>
              <a:spcAft>
                <a:spcPts val="0"/>
              </a:spcAft>
              <a:buClr>
                <a:schemeClr val="dk1"/>
              </a:buClr>
              <a:buSzPct val="100000"/>
              <a:buNone/>
            </a:pPr>
            <a:r>
              <a:t/>
            </a:r>
            <a:endParaRPr/>
          </a:p>
          <a:p>
            <a:pPr indent="0" lvl="0" marL="0" rtl="0" algn="ctr">
              <a:lnSpc>
                <a:spcPct val="90000"/>
              </a:lnSpc>
              <a:spcBef>
                <a:spcPts val="1000"/>
              </a:spcBef>
              <a:spcAft>
                <a:spcPts val="0"/>
              </a:spcAft>
              <a:buClr>
                <a:schemeClr val="dk1"/>
              </a:buClr>
              <a:buSzPct val="100000"/>
              <a:buNone/>
            </a:pPr>
            <a:r>
              <a:t/>
            </a:r>
            <a:endParaRPr b="1" sz="4900"/>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9" name="Shape 179"/>
        <p:cNvGrpSpPr/>
        <p:nvPr/>
      </p:nvGrpSpPr>
      <p:grpSpPr>
        <a:xfrm>
          <a:off x="0" y="0"/>
          <a:ext cx="0" cy="0"/>
          <a:chOff x="0" y="0"/>
          <a:chExt cx="0" cy="0"/>
        </a:xfrm>
      </p:grpSpPr>
      <p:sp>
        <p:nvSpPr>
          <p:cNvPr id="180" name="Google Shape;180;g1bee2e80fd4_0_2"/>
          <p:cNvSpPr txBox="1"/>
          <p:nvPr>
            <p:ph type="ctrTitle"/>
          </p:nvPr>
        </p:nvSpPr>
        <p:spPr>
          <a:xfrm>
            <a:off x="-264125" y="-1386875"/>
            <a:ext cx="12857700" cy="2387700"/>
          </a:xfrm>
          <a:prstGeom prst="rect">
            <a:avLst/>
          </a:prstGeom>
        </p:spPr>
        <p:txBody>
          <a:bodyPr anchorCtr="0" anchor="b" bIns="45700" lIns="91425" spcFirstLastPara="1" rIns="91425" wrap="square" tIns="45700">
            <a:normAutofit/>
          </a:bodyPr>
          <a:lstStyle/>
          <a:p>
            <a:pPr indent="0" lvl="0" marL="0" rtl="0" algn="ctr">
              <a:spcBef>
                <a:spcPts val="0"/>
              </a:spcBef>
              <a:spcAft>
                <a:spcPts val="0"/>
              </a:spcAft>
              <a:buNone/>
            </a:pPr>
            <a:r>
              <a:rPr lang="en-US"/>
              <a:t>E</a:t>
            </a:r>
            <a:r>
              <a:rPr lang="en-US" sz="5600"/>
              <a:t>co Committee Actions Autumn Term 22</a:t>
            </a:r>
            <a:r>
              <a:rPr lang="en-US"/>
              <a:t> </a:t>
            </a:r>
            <a:endParaRPr/>
          </a:p>
        </p:txBody>
      </p:sp>
      <p:pic>
        <p:nvPicPr>
          <p:cNvPr id="181" name="Google Shape;181;g1bee2e80fd4_0_2"/>
          <p:cNvPicPr preferRelativeResize="0"/>
          <p:nvPr/>
        </p:nvPicPr>
        <p:blipFill rotWithShape="1">
          <a:blip r:embed="rId3">
            <a:alphaModFix/>
          </a:blip>
          <a:srcRect b="4693" l="14778" r="17055" t="15884"/>
          <a:stretch/>
        </p:blipFill>
        <p:spPr>
          <a:xfrm>
            <a:off x="405625" y="1000825"/>
            <a:ext cx="11546352" cy="6008100"/>
          </a:xfrm>
          <a:prstGeom prst="rect">
            <a:avLst/>
          </a:prstGeom>
          <a:noFill/>
          <a:ln>
            <a:noFill/>
          </a:ln>
        </p:spPr>
      </p:pic>
      <p:pic>
        <p:nvPicPr>
          <p:cNvPr id="182" name="Google Shape;182;g1bee2e80fd4_0_2"/>
          <p:cNvPicPr preferRelativeResize="0"/>
          <p:nvPr/>
        </p:nvPicPr>
        <p:blipFill>
          <a:blip r:embed="rId4">
            <a:alphaModFix/>
          </a:blip>
          <a:stretch>
            <a:fillRect/>
          </a:stretch>
        </p:blipFill>
        <p:spPr>
          <a:xfrm>
            <a:off x="9437375" y="4801550"/>
            <a:ext cx="2376900" cy="1877228"/>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2022-11-22T14:08:41Z</dcterms:created>
  <dc:creator>C Evans (Goetre Primary School)</dc:creator>
</cp:coreProperties>
</file>