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10" Type="http://schemas.openxmlformats.org/officeDocument/2006/relationships/slide" Target="slides/slide5.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16c28476ca0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16c28476ca0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1b84a9567af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1b84a9567af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 name="Shape 68"/>
        <p:cNvGrpSpPr/>
        <p:nvPr/>
      </p:nvGrpSpPr>
      <p:grpSpPr>
        <a:xfrm>
          <a:off x="0" y="0"/>
          <a:ext cx="0" cy="0"/>
          <a:chOff x="0" y="0"/>
          <a:chExt cx="0" cy="0"/>
        </a:xfrm>
      </p:grpSpPr>
      <p:sp>
        <p:nvSpPr>
          <p:cNvPr id="69" name="Google Shape;69;g1b267ccb4e8_1_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0" name="Google Shape;70;g1b267ccb4e8_1_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9" name="Shape 79"/>
        <p:cNvGrpSpPr/>
        <p:nvPr/>
      </p:nvGrpSpPr>
      <p:grpSpPr>
        <a:xfrm>
          <a:off x="0" y="0"/>
          <a:ext cx="0" cy="0"/>
          <a:chOff x="0" y="0"/>
          <a:chExt cx="0" cy="0"/>
        </a:xfrm>
      </p:grpSpPr>
      <p:sp>
        <p:nvSpPr>
          <p:cNvPr id="80" name="Google Shape;80;g1b267ccb4e8_1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1" name="Google Shape;81;g1b267ccb4e8_1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g1aeeb0e43fa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2" name="Google Shape;92;g1aeeb0e43fa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4.jpg"/><Relationship Id="rId7" Type="http://schemas.openxmlformats.org/officeDocument/2006/relationships/image" Target="../media/image7.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8.jpg"/><Relationship Id="rId7" Type="http://schemas.openxmlformats.org/officeDocument/2006/relationships/image" Target="../media/image6.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png"/><Relationship Id="rId6" Type="http://schemas.openxmlformats.org/officeDocument/2006/relationships/image" Target="../media/image5.jpg"/><Relationship Id="rId7"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55" name="Google Shape;55;p13"/>
          <p:cNvPicPr preferRelativeResize="0"/>
          <p:nvPr/>
        </p:nvPicPr>
        <p:blipFill>
          <a:blip r:embed="rId3">
            <a:alphaModFix/>
          </a:blip>
          <a:stretch>
            <a:fillRect/>
          </a:stretch>
        </p:blipFill>
        <p:spPr>
          <a:xfrm>
            <a:off x="251653" y="141175"/>
            <a:ext cx="995675" cy="937500"/>
          </a:xfrm>
          <a:prstGeom prst="rect">
            <a:avLst/>
          </a:prstGeom>
          <a:noFill/>
          <a:ln>
            <a:noFill/>
          </a:ln>
        </p:spPr>
      </p:pic>
      <p:pic>
        <p:nvPicPr>
          <p:cNvPr id="56" name="Google Shape;56;p13"/>
          <p:cNvPicPr preferRelativeResize="0"/>
          <p:nvPr/>
        </p:nvPicPr>
        <p:blipFill rotWithShape="1">
          <a:blip r:embed="rId4">
            <a:alphaModFix/>
          </a:blip>
          <a:srcRect b="0" l="0" r="0" t="3502"/>
          <a:stretch/>
        </p:blipFill>
        <p:spPr>
          <a:xfrm>
            <a:off x="83475" y="3924225"/>
            <a:ext cx="2144925" cy="1149225"/>
          </a:xfrm>
          <a:prstGeom prst="rect">
            <a:avLst/>
          </a:prstGeom>
          <a:noFill/>
          <a:ln>
            <a:noFill/>
          </a:ln>
        </p:spPr>
      </p:pic>
      <p:pic>
        <p:nvPicPr>
          <p:cNvPr id="57" name="Google Shape;57;p13"/>
          <p:cNvPicPr preferRelativeResize="0"/>
          <p:nvPr/>
        </p:nvPicPr>
        <p:blipFill>
          <a:blip r:embed="rId5">
            <a:alphaModFix/>
          </a:blip>
          <a:stretch>
            <a:fillRect/>
          </a:stretch>
        </p:blipFill>
        <p:spPr>
          <a:xfrm>
            <a:off x="7021500" y="4064375"/>
            <a:ext cx="2046200" cy="1009075"/>
          </a:xfrm>
          <a:prstGeom prst="rect">
            <a:avLst/>
          </a:prstGeom>
          <a:noFill/>
          <a:ln>
            <a:noFill/>
          </a:ln>
        </p:spPr>
      </p:pic>
      <p:sp>
        <p:nvSpPr>
          <p:cNvPr id="58" name="Google Shape;58;p13"/>
          <p:cNvSpPr txBox="1"/>
          <p:nvPr/>
        </p:nvSpPr>
        <p:spPr>
          <a:xfrm>
            <a:off x="310100" y="1148550"/>
            <a:ext cx="4953300" cy="277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solidFill>
                  <a:schemeClr val="dk1"/>
                </a:solidFill>
                <a:highlight>
                  <a:schemeClr val="lt1"/>
                </a:highlight>
                <a:latin typeface="Calibri"/>
                <a:ea typeface="Calibri"/>
                <a:cs typeface="Calibri"/>
                <a:sym typeface="Calibri"/>
              </a:rPr>
              <a:t>First Committee Meetings</a:t>
            </a:r>
            <a:endParaRPr b="1" u="sng">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Our first meetings were held on Friday 14th October. The children met with their groups and their staff members and came up with ideas for how their group will work and what they are going to work on. They also talked about possible name changes for their groups. The children were set the challenge of designing a logo for their group which will be displayed on our ‘School Council’ display board and made into badges for the children to wear.</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Children put themselves forward for specific roles within the committees and voting took place to decide who was elected into different roles. </a:t>
            </a:r>
            <a:endParaRPr>
              <a:solidFill>
                <a:schemeClr val="dk1"/>
              </a:solidFill>
              <a:highlight>
                <a:schemeClr val="lt1"/>
              </a:highlight>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64" name="Google Shape;64;p14"/>
          <p:cNvPicPr preferRelativeResize="0"/>
          <p:nvPr/>
        </p:nvPicPr>
        <p:blipFill>
          <a:blip r:embed="rId3">
            <a:alphaModFix/>
          </a:blip>
          <a:stretch>
            <a:fillRect/>
          </a:stretch>
        </p:blipFill>
        <p:spPr>
          <a:xfrm>
            <a:off x="251653" y="141175"/>
            <a:ext cx="995675" cy="937500"/>
          </a:xfrm>
          <a:prstGeom prst="rect">
            <a:avLst/>
          </a:prstGeom>
          <a:noFill/>
          <a:ln>
            <a:noFill/>
          </a:ln>
        </p:spPr>
      </p:pic>
      <p:pic>
        <p:nvPicPr>
          <p:cNvPr id="65" name="Google Shape;65;p14"/>
          <p:cNvPicPr preferRelativeResize="0"/>
          <p:nvPr/>
        </p:nvPicPr>
        <p:blipFill rotWithShape="1">
          <a:blip r:embed="rId4">
            <a:alphaModFix/>
          </a:blip>
          <a:srcRect b="0" l="0" r="0" t="3502"/>
          <a:stretch/>
        </p:blipFill>
        <p:spPr>
          <a:xfrm>
            <a:off x="83475" y="3924225"/>
            <a:ext cx="2144925" cy="1149225"/>
          </a:xfrm>
          <a:prstGeom prst="rect">
            <a:avLst/>
          </a:prstGeom>
          <a:noFill/>
          <a:ln>
            <a:noFill/>
          </a:ln>
        </p:spPr>
      </p:pic>
      <p:pic>
        <p:nvPicPr>
          <p:cNvPr id="66" name="Google Shape;66;p14"/>
          <p:cNvPicPr preferRelativeResize="0"/>
          <p:nvPr/>
        </p:nvPicPr>
        <p:blipFill>
          <a:blip r:embed="rId5">
            <a:alphaModFix/>
          </a:blip>
          <a:stretch>
            <a:fillRect/>
          </a:stretch>
        </p:blipFill>
        <p:spPr>
          <a:xfrm>
            <a:off x="7021500" y="4064375"/>
            <a:ext cx="2046200" cy="1009075"/>
          </a:xfrm>
          <a:prstGeom prst="rect">
            <a:avLst/>
          </a:prstGeom>
          <a:noFill/>
          <a:ln>
            <a:noFill/>
          </a:ln>
        </p:spPr>
      </p:pic>
      <p:sp>
        <p:nvSpPr>
          <p:cNvPr id="67" name="Google Shape;67;p14"/>
          <p:cNvSpPr txBox="1"/>
          <p:nvPr/>
        </p:nvSpPr>
        <p:spPr>
          <a:xfrm>
            <a:off x="339575" y="1116200"/>
            <a:ext cx="4953300" cy="6156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solidFill>
                  <a:schemeClr val="dk1"/>
                </a:solidFill>
                <a:highlight>
                  <a:schemeClr val="lt1"/>
                </a:highlight>
                <a:latin typeface="Calibri"/>
                <a:ea typeface="Calibri"/>
                <a:cs typeface="Calibri"/>
                <a:sym typeface="Calibri"/>
              </a:rPr>
              <a:t>Community Engagement Officer (Blair Cannon)</a:t>
            </a:r>
            <a:r>
              <a:rPr b="1" lang="en-GB" u="sng">
                <a:solidFill>
                  <a:schemeClr val="dk1"/>
                </a:solidFill>
                <a:highlight>
                  <a:schemeClr val="lt1"/>
                </a:highlight>
                <a:latin typeface="Calibri"/>
                <a:ea typeface="Calibri"/>
                <a:cs typeface="Calibri"/>
                <a:sym typeface="Calibri"/>
              </a:rPr>
              <a:t> Meeting</a:t>
            </a:r>
            <a:endParaRPr b="1" u="sng">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a:solidFill>
                <a:schemeClr val="dk1"/>
              </a:solidFill>
              <a:highlight>
                <a:schemeClr val="lt1"/>
              </a:highlight>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 name="Shape 71"/>
        <p:cNvGrpSpPr/>
        <p:nvPr/>
      </p:nvGrpSpPr>
      <p:grpSpPr>
        <a:xfrm>
          <a:off x="0" y="0"/>
          <a:ext cx="0" cy="0"/>
          <a:chOff x="0" y="0"/>
          <a:chExt cx="0" cy="0"/>
        </a:xfrm>
      </p:grpSpPr>
      <p:sp>
        <p:nvSpPr>
          <p:cNvPr id="72" name="Google Shape;72;p15"/>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73" name="Google Shape;73;p15"/>
          <p:cNvPicPr preferRelativeResize="0"/>
          <p:nvPr/>
        </p:nvPicPr>
        <p:blipFill>
          <a:blip r:embed="rId3">
            <a:alphaModFix/>
          </a:blip>
          <a:stretch>
            <a:fillRect/>
          </a:stretch>
        </p:blipFill>
        <p:spPr>
          <a:xfrm>
            <a:off x="251653" y="141175"/>
            <a:ext cx="995675" cy="937500"/>
          </a:xfrm>
          <a:prstGeom prst="rect">
            <a:avLst/>
          </a:prstGeom>
          <a:noFill/>
          <a:ln>
            <a:noFill/>
          </a:ln>
        </p:spPr>
      </p:pic>
      <p:pic>
        <p:nvPicPr>
          <p:cNvPr id="74" name="Google Shape;74;p15"/>
          <p:cNvPicPr preferRelativeResize="0"/>
          <p:nvPr/>
        </p:nvPicPr>
        <p:blipFill rotWithShape="1">
          <a:blip r:embed="rId4">
            <a:alphaModFix/>
          </a:blip>
          <a:srcRect b="0" l="0" r="0" t="3502"/>
          <a:stretch/>
        </p:blipFill>
        <p:spPr>
          <a:xfrm>
            <a:off x="83475" y="3924225"/>
            <a:ext cx="2144925" cy="1149225"/>
          </a:xfrm>
          <a:prstGeom prst="rect">
            <a:avLst/>
          </a:prstGeom>
          <a:noFill/>
          <a:ln>
            <a:noFill/>
          </a:ln>
        </p:spPr>
      </p:pic>
      <p:pic>
        <p:nvPicPr>
          <p:cNvPr id="75" name="Google Shape;75;p15"/>
          <p:cNvPicPr preferRelativeResize="0"/>
          <p:nvPr/>
        </p:nvPicPr>
        <p:blipFill>
          <a:blip r:embed="rId5">
            <a:alphaModFix/>
          </a:blip>
          <a:stretch>
            <a:fillRect/>
          </a:stretch>
        </p:blipFill>
        <p:spPr>
          <a:xfrm>
            <a:off x="7021500" y="4064375"/>
            <a:ext cx="2046200" cy="1009075"/>
          </a:xfrm>
          <a:prstGeom prst="rect">
            <a:avLst/>
          </a:prstGeom>
          <a:noFill/>
          <a:ln>
            <a:noFill/>
          </a:ln>
        </p:spPr>
      </p:pic>
      <p:sp>
        <p:nvSpPr>
          <p:cNvPr id="76" name="Google Shape;76;p15"/>
          <p:cNvSpPr txBox="1"/>
          <p:nvPr/>
        </p:nvSpPr>
        <p:spPr>
          <a:xfrm>
            <a:off x="310100" y="1300950"/>
            <a:ext cx="4513800" cy="2555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solidFill>
                  <a:schemeClr val="dk1"/>
                </a:solidFill>
                <a:highlight>
                  <a:schemeClr val="lt1"/>
                </a:highlight>
                <a:latin typeface="Calibri"/>
                <a:ea typeface="Calibri"/>
                <a:cs typeface="Calibri"/>
                <a:sym typeface="Calibri"/>
              </a:rPr>
              <a:t>First School Council Meeting</a:t>
            </a:r>
            <a:endParaRPr b="1" u="sng">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The children met to discuss the roles of the School Council and what responsibilities were needed to be undertaken to be successful. The children were spoken to about the structure of a committee or council and some of positions. They were spoken to about the roles of chairperson, vice chairperson and secretary. </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The members of the school council put themselves forward for these positions on the school council and then other members voted for each of the positions. Two children were opted onto the council for each of the positions. </a:t>
            </a:r>
            <a:endParaRPr>
              <a:solidFill>
                <a:schemeClr val="dk1"/>
              </a:solidFill>
              <a:highlight>
                <a:schemeClr val="lt1"/>
              </a:highlight>
              <a:latin typeface="Calibri"/>
              <a:ea typeface="Calibri"/>
              <a:cs typeface="Calibri"/>
              <a:sym typeface="Calibri"/>
            </a:endParaRPr>
          </a:p>
        </p:txBody>
      </p:sp>
      <p:pic>
        <p:nvPicPr>
          <p:cNvPr id="77" name="Google Shape;77;p15"/>
          <p:cNvPicPr preferRelativeResize="0"/>
          <p:nvPr/>
        </p:nvPicPr>
        <p:blipFill rotWithShape="1">
          <a:blip r:embed="rId6">
            <a:alphaModFix/>
          </a:blip>
          <a:srcRect b="16623" l="0" r="0" t="19314"/>
          <a:stretch/>
        </p:blipFill>
        <p:spPr>
          <a:xfrm>
            <a:off x="4778450" y="141175"/>
            <a:ext cx="2700975" cy="2307052"/>
          </a:xfrm>
          <a:prstGeom prst="rect">
            <a:avLst/>
          </a:prstGeom>
          <a:noFill/>
          <a:ln>
            <a:noFill/>
          </a:ln>
        </p:spPr>
      </p:pic>
      <p:pic>
        <p:nvPicPr>
          <p:cNvPr id="78" name="Google Shape;78;p15"/>
          <p:cNvPicPr preferRelativeResize="0"/>
          <p:nvPr/>
        </p:nvPicPr>
        <p:blipFill rotWithShape="1">
          <a:blip r:embed="rId7">
            <a:alphaModFix/>
          </a:blip>
          <a:srcRect b="6611" l="0" r="0" t="20177"/>
          <a:stretch/>
        </p:blipFill>
        <p:spPr>
          <a:xfrm>
            <a:off x="7021500" y="1488075"/>
            <a:ext cx="1980384" cy="25551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2" name="Shape 82"/>
        <p:cNvGrpSpPr/>
        <p:nvPr/>
      </p:nvGrpSpPr>
      <p:grpSpPr>
        <a:xfrm>
          <a:off x="0" y="0"/>
          <a:ext cx="0" cy="0"/>
          <a:chOff x="0" y="0"/>
          <a:chExt cx="0" cy="0"/>
        </a:xfrm>
      </p:grpSpPr>
      <p:sp>
        <p:nvSpPr>
          <p:cNvPr id="83" name="Google Shape;83;p16"/>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84" name="Google Shape;84;p16"/>
          <p:cNvPicPr preferRelativeResize="0"/>
          <p:nvPr/>
        </p:nvPicPr>
        <p:blipFill>
          <a:blip r:embed="rId3">
            <a:alphaModFix/>
          </a:blip>
          <a:stretch>
            <a:fillRect/>
          </a:stretch>
        </p:blipFill>
        <p:spPr>
          <a:xfrm>
            <a:off x="251653" y="141175"/>
            <a:ext cx="995675" cy="937500"/>
          </a:xfrm>
          <a:prstGeom prst="rect">
            <a:avLst/>
          </a:prstGeom>
          <a:noFill/>
          <a:ln>
            <a:noFill/>
          </a:ln>
        </p:spPr>
      </p:pic>
      <p:pic>
        <p:nvPicPr>
          <p:cNvPr id="85" name="Google Shape;85;p16"/>
          <p:cNvPicPr preferRelativeResize="0"/>
          <p:nvPr/>
        </p:nvPicPr>
        <p:blipFill rotWithShape="1">
          <a:blip r:embed="rId4">
            <a:alphaModFix/>
          </a:blip>
          <a:srcRect b="0" l="0" r="0" t="3502"/>
          <a:stretch/>
        </p:blipFill>
        <p:spPr>
          <a:xfrm>
            <a:off x="83475" y="3924225"/>
            <a:ext cx="2144925" cy="1149225"/>
          </a:xfrm>
          <a:prstGeom prst="rect">
            <a:avLst/>
          </a:prstGeom>
          <a:noFill/>
          <a:ln>
            <a:noFill/>
          </a:ln>
        </p:spPr>
      </p:pic>
      <p:pic>
        <p:nvPicPr>
          <p:cNvPr id="86" name="Google Shape;86;p16"/>
          <p:cNvPicPr preferRelativeResize="0"/>
          <p:nvPr/>
        </p:nvPicPr>
        <p:blipFill>
          <a:blip r:embed="rId5">
            <a:alphaModFix/>
          </a:blip>
          <a:stretch>
            <a:fillRect/>
          </a:stretch>
        </p:blipFill>
        <p:spPr>
          <a:xfrm>
            <a:off x="7021500" y="4064375"/>
            <a:ext cx="2046200" cy="1009075"/>
          </a:xfrm>
          <a:prstGeom prst="rect">
            <a:avLst/>
          </a:prstGeom>
          <a:noFill/>
          <a:ln>
            <a:noFill/>
          </a:ln>
        </p:spPr>
      </p:pic>
      <p:sp>
        <p:nvSpPr>
          <p:cNvPr id="87" name="Google Shape;87;p16"/>
          <p:cNvSpPr txBox="1"/>
          <p:nvPr/>
        </p:nvSpPr>
        <p:spPr>
          <a:xfrm>
            <a:off x="251650" y="1116200"/>
            <a:ext cx="4513800" cy="27705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solidFill>
                  <a:schemeClr val="dk1"/>
                </a:solidFill>
                <a:highlight>
                  <a:schemeClr val="lt1"/>
                </a:highlight>
                <a:latin typeface="Calibri"/>
                <a:ea typeface="Calibri"/>
                <a:cs typeface="Calibri"/>
                <a:sym typeface="Calibri"/>
              </a:rPr>
              <a:t>First School Council Meeting</a:t>
            </a:r>
            <a:endParaRPr b="1" u="sng">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Congratulations to the children who were elected for the different positions in the School Council</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b="1" lang="en-GB" u="sng">
                <a:solidFill>
                  <a:schemeClr val="dk1"/>
                </a:solidFill>
                <a:highlight>
                  <a:schemeClr val="lt1"/>
                </a:highlight>
                <a:latin typeface="Calibri"/>
                <a:ea typeface="Calibri"/>
                <a:cs typeface="Calibri"/>
                <a:sym typeface="Calibri"/>
              </a:rPr>
              <a:t>Co Chairperson</a:t>
            </a:r>
            <a:endParaRPr b="1" u="sng">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Macey Hill and Kourtney Clegg</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b="1" lang="en-GB" u="sng">
                <a:solidFill>
                  <a:schemeClr val="dk1"/>
                </a:solidFill>
                <a:highlight>
                  <a:schemeClr val="lt1"/>
                </a:highlight>
                <a:latin typeface="Calibri"/>
                <a:ea typeface="Calibri"/>
                <a:cs typeface="Calibri"/>
                <a:sym typeface="Calibri"/>
              </a:rPr>
              <a:t>Co Vice-Chairperson</a:t>
            </a:r>
            <a:endParaRPr b="1" u="sng">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Alfie Lindsay and Liliarna Lakatos</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b="1" lang="en-GB" u="sng">
                <a:solidFill>
                  <a:schemeClr val="dk1"/>
                </a:solidFill>
                <a:highlight>
                  <a:schemeClr val="lt1"/>
                </a:highlight>
                <a:latin typeface="Calibri"/>
                <a:ea typeface="Calibri"/>
                <a:cs typeface="Calibri"/>
                <a:sym typeface="Calibri"/>
              </a:rPr>
              <a:t>Co Secretary </a:t>
            </a:r>
            <a:endParaRPr b="1" u="sng">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Brayden Williams and Lilly May Plaine </a:t>
            </a:r>
            <a:endParaRPr>
              <a:solidFill>
                <a:schemeClr val="dk1"/>
              </a:solidFill>
              <a:highlight>
                <a:schemeClr val="lt1"/>
              </a:highlight>
              <a:latin typeface="Calibri"/>
              <a:ea typeface="Calibri"/>
              <a:cs typeface="Calibri"/>
              <a:sym typeface="Calibri"/>
            </a:endParaRPr>
          </a:p>
        </p:txBody>
      </p:sp>
      <p:pic>
        <p:nvPicPr>
          <p:cNvPr id="88" name="Google Shape;88;p16"/>
          <p:cNvPicPr preferRelativeResize="0"/>
          <p:nvPr/>
        </p:nvPicPr>
        <p:blipFill>
          <a:blip r:embed="rId6">
            <a:alphaModFix/>
          </a:blip>
          <a:stretch>
            <a:fillRect/>
          </a:stretch>
        </p:blipFill>
        <p:spPr>
          <a:xfrm>
            <a:off x="4572000" y="283976"/>
            <a:ext cx="2668850" cy="3558477"/>
          </a:xfrm>
          <a:prstGeom prst="rect">
            <a:avLst/>
          </a:prstGeom>
          <a:noFill/>
          <a:ln>
            <a:noFill/>
          </a:ln>
        </p:spPr>
      </p:pic>
      <p:pic>
        <p:nvPicPr>
          <p:cNvPr id="89" name="Google Shape;89;p16"/>
          <p:cNvPicPr preferRelativeResize="0"/>
          <p:nvPr/>
        </p:nvPicPr>
        <p:blipFill>
          <a:blip r:embed="rId7">
            <a:alphaModFix/>
          </a:blip>
          <a:stretch>
            <a:fillRect/>
          </a:stretch>
        </p:blipFill>
        <p:spPr>
          <a:xfrm>
            <a:off x="7021501" y="1182075"/>
            <a:ext cx="1615976" cy="215463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17"/>
          <p:cNvSpPr/>
          <p:nvPr/>
        </p:nvSpPr>
        <p:spPr>
          <a:xfrm>
            <a:off x="2228400" y="4140850"/>
            <a:ext cx="4793104" cy="937501"/>
          </a:xfrm>
          <a:prstGeom prst="rect">
            <a:avLst/>
          </a:prstGeom>
        </p:spPr>
        <p:txBody>
          <a:bodyPr>
            <a:prstTxWarp prst="textPlain"/>
          </a:bodyPr>
          <a:lstStyle/>
          <a:p>
            <a:pPr lvl="0" algn="ctr"/>
            <a:r>
              <a:rPr b="0" i="0">
                <a:ln cap="flat" cmpd="sng" w="9525">
                  <a:solidFill>
                    <a:srgbClr val="9900FF"/>
                  </a:solidFill>
                  <a:prstDash val="solid"/>
                  <a:round/>
                  <a:headEnd len="sm" w="sm" type="none"/>
                  <a:tailEnd len="sm" w="sm" type="none"/>
                </a:ln>
                <a:solidFill>
                  <a:srgbClr val="9900FF"/>
                </a:solidFill>
                <a:latin typeface="Arial"/>
              </a:rPr>
              <a:t>Ysgol Gynradd Goetre</a:t>
            </a:r>
          </a:p>
        </p:txBody>
      </p:sp>
      <p:pic>
        <p:nvPicPr>
          <p:cNvPr id="95" name="Google Shape;95;p17"/>
          <p:cNvPicPr preferRelativeResize="0"/>
          <p:nvPr/>
        </p:nvPicPr>
        <p:blipFill>
          <a:blip r:embed="rId3">
            <a:alphaModFix/>
          </a:blip>
          <a:stretch>
            <a:fillRect/>
          </a:stretch>
        </p:blipFill>
        <p:spPr>
          <a:xfrm>
            <a:off x="251653" y="141175"/>
            <a:ext cx="995675" cy="937500"/>
          </a:xfrm>
          <a:prstGeom prst="rect">
            <a:avLst/>
          </a:prstGeom>
          <a:noFill/>
          <a:ln>
            <a:noFill/>
          </a:ln>
        </p:spPr>
      </p:pic>
      <p:pic>
        <p:nvPicPr>
          <p:cNvPr id="96" name="Google Shape;96;p17"/>
          <p:cNvPicPr preferRelativeResize="0"/>
          <p:nvPr/>
        </p:nvPicPr>
        <p:blipFill rotWithShape="1">
          <a:blip r:embed="rId4">
            <a:alphaModFix/>
          </a:blip>
          <a:srcRect b="0" l="0" r="0" t="3502"/>
          <a:stretch/>
        </p:blipFill>
        <p:spPr>
          <a:xfrm>
            <a:off x="83475" y="3924225"/>
            <a:ext cx="2144925" cy="1149225"/>
          </a:xfrm>
          <a:prstGeom prst="rect">
            <a:avLst/>
          </a:prstGeom>
          <a:noFill/>
          <a:ln>
            <a:noFill/>
          </a:ln>
        </p:spPr>
      </p:pic>
      <p:pic>
        <p:nvPicPr>
          <p:cNvPr id="97" name="Google Shape;97;p17"/>
          <p:cNvPicPr preferRelativeResize="0"/>
          <p:nvPr/>
        </p:nvPicPr>
        <p:blipFill>
          <a:blip r:embed="rId5">
            <a:alphaModFix/>
          </a:blip>
          <a:stretch>
            <a:fillRect/>
          </a:stretch>
        </p:blipFill>
        <p:spPr>
          <a:xfrm>
            <a:off x="7021500" y="4064375"/>
            <a:ext cx="2046200" cy="1009075"/>
          </a:xfrm>
          <a:prstGeom prst="rect">
            <a:avLst/>
          </a:prstGeom>
          <a:noFill/>
          <a:ln>
            <a:noFill/>
          </a:ln>
        </p:spPr>
      </p:pic>
      <p:sp>
        <p:nvSpPr>
          <p:cNvPr id="98" name="Google Shape;98;p17"/>
          <p:cNvSpPr txBox="1"/>
          <p:nvPr/>
        </p:nvSpPr>
        <p:spPr>
          <a:xfrm>
            <a:off x="251650" y="1380850"/>
            <a:ext cx="4452300" cy="2555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GB" u="sng">
                <a:solidFill>
                  <a:schemeClr val="dk1"/>
                </a:solidFill>
                <a:highlight>
                  <a:schemeClr val="lt1"/>
                </a:highlight>
                <a:latin typeface="Calibri"/>
                <a:ea typeface="Calibri"/>
                <a:cs typeface="Calibri"/>
                <a:sym typeface="Calibri"/>
              </a:rPr>
              <a:t>New Build (2025) Meeting</a:t>
            </a:r>
            <a:endParaRPr b="1" u="sng">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The School Council  met with members of staff from LEA on Friday November 25th to discuss the plans for the Goetre new build in 2025. </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t/>
            </a:r>
            <a:endParaRPr>
              <a:solidFill>
                <a:schemeClr val="dk1"/>
              </a:solidFill>
              <a:highlight>
                <a:schemeClr val="lt1"/>
              </a:highlight>
              <a:latin typeface="Calibri"/>
              <a:ea typeface="Calibri"/>
              <a:cs typeface="Calibri"/>
              <a:sym typeface="Calibri"/>
            </a:endParaRPr>
          </a:p>
          <a:p>
            <a:pPr indent="0" lvl="0" marL="0" rtl="0" algn="l">
              <a:spcBef>
                <a:spcPts val="0"/>
              </a:spcBef>
              <a:spcAft>
                <a:spcPts val="0"/>
              </a:spcAft>
              <a:buNone/>
            </a:pPr>
            <a:r>
              <a:rPr lang="en-GB">
                <a:solidFill>
                  <a:schemeClr val="dk1"/>
                </a:solidFill>
                <a:highlight>
                  <a:schemeClr val="lt1"/>
                </a:highlight>
                <a:latin typeface="Calibri"/>
                <a:ea typeface="Calibri"/>
                <a:cs typeface="Calibri"/>
                <a:sym typeface="Calibri"/>
              </a:rPr>
              <a:t>The children discussed some of the positive points and some negative points in Goetre at the moment and discussed ways in which they felt could make the new build a success. The children discussed 3 questions on the day and were asked to take these questions back to their respective school committees. </a:t>
            </a:r>
            <a:endParaRPr>
              <a:solidFill>
                <a:schemeClr val="dk1"/>
              </a:solidFill>
              <a:highlight>
                <a:schemeClr val="lt1"/>
              </a:highlight>
              <a:latin typeface="Calibri"/>
              <a:ea typeface="Calibri"/>
              <a:cs typeface="Calibri"/>
              <a:sym typeface="Calibri"/>
            </a:endParaRPr>
          </a:p>
        </p:txBody>
      </p:sp>
      <p:pic>
        <p:nvPicPr>
          <p:cNvPr id="99" name="Google Shape;99;p17"/>
          <p:cNvPicPr preferRelativeResize="0"/>
          <p:nvPr/>
        </p:nvPicPr>
        <p:blipFill>
          <a:blip r:embed="rId6">
            <a:alphaModFix/>
          </a:blip>
          <a:stretch>
            <a:fillRect/>
          </a:stretch>
        </p:blipFill>
        <p:spPr>
          <a:xfrm>
            <a:off x="4956777" y="279625"/>
            <a:ext cx="1840351" cy="2453827"/>
          </a:xfrm>
          <a:prstGeom prst="rect">
            <a:avLst/>
          </a:prstGeom>
          <a:noFill/>
          <a:ln>
            <a:noFill/>
          </a:ln>
        </p:spPr>
      </p:pic>
      <p:pic>
        <p:nvPicPr>
          <p:cNvPr id="100" name="Google Shape;100;p17"/>
          <p:cNvPicPr preferRelativeResize="0"/>
          <p:nvPr/>
        </p:nvPicPr>
        <p:blipFill rotWithShape="1">
          <a:blip r:embed="rId7">
            <a:alphaModFix/>
          </a:blip>
          <a:srcRect b="9873" l="0" r="0" t="26342"/>
          <a:stretch/>
        </p:blipFill>
        <p:spPr>
          <a:xfrm>
            <a:off x="5780975" y="1807725"/>
            <a:ext cx="3157724" cy="21843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