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Lst>
  <p:sldSz cy="5143500" cx="9144000"/>
  <p:notesSz cx="6858000" cy="9144000"/>
  <p:embeddedFontLst>
    <p:embeddedFont>
      <p:font typeface="Raleway SemiBold"/>
      <p:regular r:id="rId11"/>
      <p:bold r:id="rId12"/>
      <p:italic r:id="rId13"/>
      <p:boldItalic r:id="rId1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RalewaySemiBold-regular.fntdata"/><Relationship Id="rId10" Type="http://schemas.openxmlformats.org/officeDocument/2006/relationships/slide" Target="slides/slide5.xml"/><Relationship Id="rId13" Type="http://schemas.openxmlformats.org/officeDocument/2006/relationships/font" Target="fonts/RalewaySemiBold-italic.fntdata"/><Relationship Id="rId12" Type="http://schemas.openxmlformats.org/officeDocument/2006/relationships/font" Target="fonts/RalewaySemiBold-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font" Target="fonts/RalewaySemiBold-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6c28476ca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6c28476ca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1aef297c45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1aef297c45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1aef297c45a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1aef297c45a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1aef297c45a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1aef297c45a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1aef297c45a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1aef297c45a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4.png"/><Relationship Id="rId6" Type="http://schemas.openxmlformats.org/officeDocument/2006/relationships/image" Target="../media/image3.png"/><Relationship Id="rId7"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png"/><Relationship Id="rId5"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p:nvPr/>
        </p:nvSpPr>
        <p:spPr>
          <a:xfrm>
            <a:off x="1827275" y="4100163"/>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55" name="Google Shape;55;p13"/>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56" name="Google Shape;56;p13"/>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57" name="Google Shape;57;p13"/>
          <p:cNvSpPr/>
          <p:nvPr/>
        </p:nvSpPr>
        <p:spPr>
          <a:xfrm>
            <a:off x="1362425" y="84525"/>
            <a:ext cx="7586268" cy="759975"/>
          </a:xfrm>
          <a:prstGeom prst="rect">
            <a:avLst/>
          </a:prstGeom>
        </p:spPr>
        <p:txBody>
          <a:bodyPr>
            <a:prstTxWarp prst="textPlain"/>
          </a:bodyPr>
          <a:lstStyle/>
          <a:p>
            <a:pPr lvl="0" algn="ctr"/>
            <a:r>
              <a:rPr b="0" i="0">
                <a:ln cap="flat" cmpd="sng" w="9525">
                  <a:solidFill>
                    <a:srgbClr val="4A86E8"/>
                  </a:solidFill>
                  <a:prstDash val="solid"/>
                  <a:round/>
                  <a:headEnd len="sm" w="sm" type="none"/>
                  <a:tailEnd len="sm" w="sm" type="none"/>
                </a:ln>
                <a:solidFill>
                  <a:srgbClr val="E06666"/>
                </a:solidFill>
                <a:latin typeface="Arial"/>
              </a:rPr>
              <a:t>Safety Squad</a:t>
            </a:r>
          </a:p>
        </p:txBody>
      </p:sp>
      <p:pic>
        <p:nvPicPr>
          <p:cNvPr id="58" name="Google Shape;58;p13"/>
          <p:cNvPicPr preferRelativeResize="0"/>
          <p:nvPr/>
        </p:nvPicPr>
        <p:blipFill>
          <a:blip r:embed="rId5">
            <a:alphaModFix/>
          </a:blip>
          <a:stretch>
            <a:fillRect/>
          </a:stretch>
        </p:blipFill>
        <p:spPr>
          <a:xfrm>
            <a:off x="488650" y="4064375"/>
            <a:ext cx="937500" cy="9375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p:nvPr/>
        </p:nvSpPr>
        <p:spPr>
          <a:xfrm>
            <a:off x="1827275" y="4100163"/>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64" name="Google Shape;64;p14"/>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65" name="Google Shape;65;p14"/>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66" name="Google Shape;66;p14"/>
          <p:cNvSpPr/>
          <p:nvPr/>
        </p:nvSpPr>
        <p:spPr>
          <a:xfrm>
            <a:off x="1362425" y="84525"/>
            <a:ext cx="7586268" cy="759975"/>
          </a:xfrm>
          <a:prstGeom prst="rect">
            <a:avLst/>
          </a:prstGeom>
        </p:spPr>
        <p:txBody>
          <a:bodyPr>
            <a:prstTxWarp prst="textPlain"/>
          </a:bodyPr>
          <a:lstStyle/>
          <a:p>
            <a:pPr lvl="0" algn="ctr"/>
            <a:r>
              <a:rPr b="0" i="0">
                <a:ln cap="flat" cmpd="sng" w="9525">
                  <a:solidFill>
                    <a:srgbClr val="4A86E8"/>
                  </a:solidFill>
                  <a:prstDash val="solid"/>
                  <a:round/>
                  <a:headEnd len="sm" w="sm" type="none"/>
                  <a:tailEnd len="sm" w="sm" type="none"/>
                </a:ln>
                <a:solidFill>
                  <a:srgbClr val="E06666"/>
                </a:solidFill>
                <a:latin typeface="Arial"/>
              </a:rPr>
              <a:t>Safety Squad</a:t>
            </a:r>
          </a:p>
        </p:txBody>
      </p:sp>
      <p:pic>
        <p:nvPicPr>
          <p:cNvPr id="67" name="Google Shape;67;p14"/>
          <p:cNvPicPr preferRelativeResize="0"/>
          <p:nvPr/>
        </p:nvPicPr>
        <p:blipFill>
          <a:blip r:embed="rId5">
            <a:alphaModFix/>
          </a:blip>
          <a:stretch>
            <a:fillRect/>
          </a:stretch>
        </p:blipFill>
        <p:spPr>
          <a:xfrm>
            <a:off x="488650" y="4064375"/>
            <a:ext cx="937500" cy="937500"/>
          </a:xfrm>
          <a:prstGeom prst="rect">
            <a:avLst/>
          </a:prstGeom>
          <a:noFill/>
          <a:ln>
            <a:noFill/>
          </a:ln>
        </p:spPr>
      </p:pic>
      <p:pic>
        <p:nvPicPr>
          <p:cNvPr id="68" name="Google Shape;68;p14"/>
          <p:cNvPicPr preferRelativeResize="0"/>
          <p:nvPr/>
        </p:nvPicPr>
        <p:blipFill>
          <a:blip r:embed="rId6">
            <a:alphaModFix/>
          </a:blip>
          <a:stretch>
            <a:fillRect/>
          </a:stretch>
        </p:blipFill>
        <p:spPr>
          <a:xfrm>
            <a:off x="5817775" y="996900"/>
            <a:ext cx="3130925" cy="2226276"/>
          </a:xfrm>
          <a:prstGeom prst="rect">
            <a:avLst/>
          </a:prstGeom>
          <a:noFill/>
          <a:ln>
            <a:noFill/>
          </a:ln>
        </p:spPr>
      </p:pic>
      <p:pic>
        <p:nvPicPr>
          <p:cNvPr id="69" name="Google Shape;69;p14"/>
          <p:cNvPicPr preferRelativeResize="0"/>
          <p:nvPr/>
        </p:nvPicPr>
        <p:blipFill>
          <a:blip r:embed="rId7">
            <a:alphaModFix/>
          </a:blip>
          <a:stretch>
            <a:fillRect/>
          </a:stretch>
        </p:blipFill>
        <p:spPr>
          <a:xfrm>
            <a:off x="3689173" y="2109150"/>
            <a:ext cx="2802576" cy="1955226"/>
          </a:xfrm>
          <a:prstGeom prst="rect">
            <a:avLst/>
          </a:prstGeom>
          <a:noFill/>
          <a:ln>
            <a:noFill/>
          </a:ln>
        </p:spPr>
      </p:pic>
      <p:sp>
        <p:nvSpPr>
          <p:cNvPr id="70" name="Google Shape;70;p14"/>
          <p:cNvSpPr txBox="1"/>
          <p:nvPr/>
        </p:nvSpPr>
        <p:spPr>
          <a:xfrm>
            <a:off x="164175" y="994688"/>
            <a:ext cx="3347700" cy="2955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GB" sz="2000">
                <a:latin typeface="Raleway SemiBold"/>
                <a:ea typeface="Raleway SemiBold"/>
                <a:cs typeface="Raleway SemiBold"/>
                <a:sym typeface="Raleway SemiBold"/>
              </a:rPr>
              <a:t>We walked around the school with Stephen (our caretaker) to see the new zebra crossings, path and fences that have been put in to keep visitors, staff, our parents and ourselves safe in the school grounds.</a:t>
            </a:r>
            <a:endParaRPr sz="2000">
              <a:latin typeface="Raleway SemiBold"/>
              <a:ea typeface="Raleway SemiBold"/>
              <a:cs typeface="Raleway SemiBold"/>
              <a:sym typeface="Raleway SemiBo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5"/>
          <p:cNvSpPr/>
          <p:nvPr/>
        </p:nvSpPr>
        <p:spPr>
          <a:xfrm>
            <a:off x="1827275" y="4100163"/>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76" name="Google Shape;76;p15"/>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77" name="Google Shape;77;p15"/>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78" name="Google Shape;78;p15"/>
          <p:cNvSpPr/>
          <p:nvPr/>
        </p:nvSpPr>
        <p:spPr>
          <a:xfrm>
            <a:off x="1362425" y="84525"/>
            <a:ext cx="7586268" cy="759975"/>
          </a:xfrm>
          <a:prstGeom prst="rect">
            <a:avLst/>
          </a:prstGeom>
        </p:spPr>
        <p:txBody>
          <a:bodyPr>
            <a:prstTxWarp prst="textPlain"/>
          </a:bodyPr>
          <a:lstStyle/>
          <a:p>
            <a:pPr lvl="0" algn="ctr"/>
            <a:r>
              <a:rPr b="0" i="0">
                <a:ln cap="flat" cmpd="sng" w="9525">
                  <a:solidFill>
                    <a:srgbClr val="4A86E8"/>
                  </a:solidFill>
                  <a:prstDash val="solid"/>
                  <a:round/>
                  <a:headEnd len="sm" w="sm" type="none"/>
                  <a:tailEnd len="sm" w="sm" type="none"/>
                </a:ln>
                <a:solidFill>
                  <a:srgbClr val="E06666"/>
                </a:solidFill>
                <a:latin typeface="Arial"/>
              </a:rPr>
              <a:t>Safety Squad</a:t>
            </a:r>
          </a:p>
        </p:txBody>
      </p:sp>
      <p:pic>
        <p:nvPicPr>
          <p:cNvPr id="79" name="Google Shape;79;p15"/>
          <p:cNvPicPr preferRelativeResize="0"/>
          <p:nvPr/>
        </p:nvPicPr>
        <p:blipFill>
          <a:blip r:embed="rId5">
            <a:alphaModFix/>
          </a:blip>
          <a:stretch>
            <a:fillRect/>
          </a:stretch>
        </p:blipFill>
        <p:spPr>
          <a:xfrm>
            <a:off x="488650" y="4064375"/>
            <a:ext cx="937500" cy="937500"/>
          </a:xfrm>
          <a:prstGeom prst="rect">
            <a:avLst/>
          </a:prstGeom>
          <a:noFill/>
          <a:ln>
            <a:noFill/>
          </a:ln>
        </p:spPr>
      </p:pic>
      <p:sp>
        <p:nvSpPr>
          <p:cNvPr id="80" name="Google Shape;80;p15"/>
          <p:cNvSpPr txBox="1"/>
          <p:nvPr/>
        </p:nvSpPr>
        <p:spPr>
          <a:xfrm>
            <a:off x="3393825" y="1183225"/>
            <a:ext cx="3627600" cy="1169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600">
                <a:latin typeface="Comic Sans MS"/>
                <a:ea typeface="Comic Sans MS"/>
                <a:cs typeface="Comic Sans MS"/>
                <a:sym typeface="Comic Sans MS"/>
              </a:rPr>
              <a:t>We presented an assembly to the junior department about the dangers of </a:t>
            </a:r>
            <a:r>
              <a:rPr lang="en-GB" sz="1600">
                <a:latin typeface="Comic Sans MS"/>
                <a:ea typeface="Comic Sans MS"/>
                <a:cs typeface="Comic Sans MS"/>
                <a:sym typeface="Comic Sans MS"/>
              </a:rPr>
              <a:t>parents</a:t>
            </a:r>
            <a:r>
              <a:rPr lang="en-GB" sz="1600">
                <a:latin typeface="Comic Sans MS"/>
                <a:ea typeface="Comic Sans MS"/>
                <a:cs typeface="Comic Sans MS"/>
                <a:sym typeface="Comic Sans MS"/>
              </a:rPr>
              <a:t> and visitors parking outside our school gates.</a:t>
            </a:r>
            <a:endParaRPr sz="1600">
              <a:latin typeface="Comic Sans MS"/>
              <a:ea typeface="Comic Sans MS"/>
              <a:cs typeface="Comic Sans MS"/>
              <a:sym typeface="Comic Sans MS"/>
            </a:endParaRPr>
          </a:p>
        </p:txBody>
      </p:sp>
      <p:sp>
        <p:nvSpPr>
          <p:cNvPr id="81" name="Google Shape;81;p15"/>
          <p:cNvSpPr txBox="1"/>
          <p:nvPr/>
        </p:nvSpPr>
        <p:spPr>
          <a:xfrm>
            <a:off x="4572000" y="2500650"/>
            <a:ext cx="3452700" cy="1416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600">
                <a:latin typeface="Comic Sans MS"/>
                <a:ea typeface="Comic Sans MS"/>
                <a:cs typeface="Comic Sans MS"/>
                <a:sym typeface="Comic Sans MS"/>
              </a:rPr>
              <a:t>We </a:t>
            </a:r>
            <a:r>
              <a:rPr lang="en-GB" sz="1600">
                <a:latin typeface="Comic Sans MS"/>
                <a:ea typeface="Comic Sans MS"/>
                <a:cs typeface="Comic Sans MS"/>
                <a:sym typeface="Comic Sans MS"/>
              </a:rPr>
              <a:t>asked the children to design a poster which can be displayed around the school and on the gates. The winning poster will receive a prize.</a:t>
            </a:r>
            <a:endParaRPr sz="1600">
              <a:latin typeface="Comic Sans MS"/>
              <a:ea typeface="Comic Sans MS"/>
              <a:cs typeface="Comic Sans MS"/>
              <a:sym typeface="Comic Sans MS"/>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6"/>
          <p:cNvSpPr/>
          <p:nvPr/>
        </p:nvSpPr>
        <p:spPr>
          <a:xfrm>
            <a:off x="1827275" y="4100163"/>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87" name="Google Shape;87;p16"/>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88" name="Google Shape;88;p16"/>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89" name="Google Shape;89;p16"/>
          <p:cNvSpPr/>
          <p:nvPr/>
        </p:nvSpPr>
        <p:spPr>
          <a:xfrm>
            <a:off x="1362425" y="84525"/>
            <a:ext cx="7586268" cy="759975"/>
          </a:xfrm>
          <a:prstGeom prst="rect">
            <a:avLst/>
          </a:prstGeom>
        </p:spPr>
        <p:txBody>
          <a:bodyPr>
            <a:prstTxWarp prst="textPlain"/>
          </a:bodyPr>
          <a:lstStyle/>
          <a:p>
            <a:pPr lvl="0" algn="ctr"/>
            <a:r>
              <a:rPr b="0" i="0">
                <a:ln cap="flat" cmpd="sng" w="9525">
                  <a:solidFill>
                    <a:srgbClr val="4A86E8"/>
                  </a:solidFill>
                  <a:prstDash val="solid"/>
                  <a:round/>
                  <a:headEnd len="sm" w="sm" type="none"/>
                  <a:tailEnd len="sm" w="sm" type="none"/>
                </a:ln>
                <a:solidFill>
                  <a:srgbClr val="E06666"/>
                </a:solidFill>
                <a:latin typeface="Arial"/>
              </a:rPr>
              <a:t>Safety Squad</a:t>
            </a:r>
          </a:p>
        </p:txBody>
      </p:sp>
      <p:pic>
        <p:nvPicPr>
          <p:cNvPr id="90" name="Google Shape;90;p16"/>
          <p:cNvPicPr preferRelativeResize="0"/>
          <p:nvPr/>
        </p:nvPicPr>
        <p:blipFill>
          <a:blip r:embed="rId5">
            <a:alphaModFix/>
          </a:blip>
          <a:stretch>
            <a:fillRect/>
          </a:stretch>
        </p:blipFill>
        <p:spPr>
          <a:xfrm>
            <a:off x="488650" y="4064375"/>
            <a:ext cx="937500" cy="937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7"/>
          <p:cNvSpPr/>
          <p:nvPr/>
        </p:nvSpPr>
        <p:spPr>
          <a:xfrm>
            <a:off x="1827275" y="4100163"/>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96" name="Google Shape;96;p17"/>
          <p:cNvPicPr preferRelativeResize="0"/>
          <p:nvPr/>
        </p:nvPicPr>
        <p:blipFill>
          <a:blip r:embed="rId3">
            <a:alphaModFix/>
          </a:blip>
          <a:stretch>
            <a:fillRect/>
          </a:stretch>
        </p:blipFill>
        <p:spPr>
          <a:xfrm>
            <a:off x="221675" y="0"/>
            <a:ext cx="896900" cy="844500"/>
          </a:xfrm>
          <a:prstGeom prst="rect">
            <a:avLst/>
          </a:prstGeom>
          <a:noFill/>
          <a:ln>
            <a:noFill/>
          </a:ln>
        </p:spPr>
      </p:pic>
      <p:pic>
        <p:nvPicPr>
          <p:cNvPr id="97" name="Google Shape;97;p17"/>
          <p:cNvPicPr preferRelativeResize="0"/>
          <p:nvPr/>
        </p:nvPicPr>
        <p:blipFill>
          <a:blip r:embed="rId4">
            <a:alphaModFix/>
          </a:blip>
          <a:stretch>
            <a:fillRect/>
          </a:stretch>
        </p:blipFill>
        <p:spPr>
          <a:xfrm>
            <a:off x="7021500" y="4064375"/>
            <a:ext cx="2046200" cy="1009075"/>
          </a:xfrm>
          <a:prstGeom prst="rect">
            <a:avLst/>
          </a:prstGeom>
          <a:noFill/>
          <a:ln>
            <a:noFill/>
          </a:ln>
        </p:spPr>
      </p:pic>
      <p:sp>
        <p:nvSpPr>
          <p:cNvPr id="98" name="Google Shape;98;p17"/>
          <p:cNvSpPr/>
          <p:nvPr/>
        </p:nvSpPr>
        <p:spPr>
          <a:xfrm>
            <a:off x="1362425" y="84525"/>
            <a:ext cx="7586268" cy="759975"/>
          </a:xfrm>
          <a:prstGeom prst="rect">
            <a:avLst/>
          </a:prstGeom>
        </p:spPr>
        <p:txBody>
          <a:bodyPr>
            <a:prstTxWarp prst="textPlain"/>
          </a:bodyPr>
          <a:lstStyle/>
          <a:p>
            <a:pPr lvl="0" algn="ctr"/>
            <a:r>
              <a:rPr b="0" i="0">
                <a:ln cap="flat" cmpd="sng" w="9525">
                  <a:solidFill>
                    <a:srgbClr val="4A86E8"/>
                  </a:solidFill>
                  <a:prstDash val="solid"/>
                  <a:round/>
                  <a:headEnd len="sm" w="sm" type="none"/>
                  <a:tailEnd len="sm" w="sm" type="none"/>
                </a:ln>
                <a:solidFill>
                  <a:srgbClr val="E06666"/>
                </a:solidFill>
                <a:latin typeface="Arial"/>
              </a:rPr>
              <a:t>Safety Squad</a:t>
            </a:r>
          </a:p>
        </p:txBody>
      </p:sp>
      <p:pic>
        <p:nvPicPr>
          <p:cNvPr id="99" name="Google Shape;99;p17"/>
          <p:cNvPicPr preferRelativeResize="0"/>
          <p:nvPr/>
        </p:nvPicPr>
        <p:blipFill>
          <a:blip r:embed="rId5">
            <a:alphaModFix/>
          </a:blip>
          <a:stretch>
            <a:fillRect/>
          </a:stretch>
        </p:blipFill>
        <p:spPr>
          <a:xfrm>
            <a:off x="488650" y="4064375"/>
            <a:ext cx="937500" cy="9375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